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5"/>
  </p:notesMasterIdLst>
  <p:sldIdLst>
    <p:sldId id="294" r:id="rId2"/>
    <p:sldId id="350" r:id="rId3"/>
    <p:sldId id="349" r:id="rId4"/>
    <p:sldId id="335" r:id="rId5"/>
    <p:sldId id="301" r:id="rId6"/>
    <p:sldId id="298" r:id="rId7"/>
    <p:sldId id="300" r:id="rId8"/>
    <p:sldId id="351" r:id="rId9"/>
    <p:sldId id="337" r:id="rId10"/>
    <p:sldId id="338" r:id="rId11"/>
    <p:sldId id="339" r:id="rId12"/>
    <p:sldId id="340" r:id="rId13"/>
    <p:sldId id="302" r:id="rId14"/>
    <p:sldId id="303" r:id="rId15"/>
    <p:sldId id="342" r:id="rId16"/>
    <p:sldId id="343" r:id="rId17"/>
    <p:sldId id="344" r:id="rId18"/>
    <p:sldId id="336" r:id="rId19"/>
    <p:sldId id="304" r:id="rId20"/>
    <p:sldId id="346" r:id="rId21"/>
    <p:sldId id="332" r:id="rId22"/>
    <p:sldId id="333" r:id="rId23"/>
    <p:sldId id="352" r:id="rId24"/>
    <p:sldId id="305" r:id="rId25"/>
    <p:sldId id="347" r:id="rId26"/>
    <p:sldId id="306" r:id="rId27"/>
    <p:sldId id="307" r:id="rId28"/>
    <p:sldId id="308" r:id="rId29"/>
    <p:sldId id="353" r:id="rId30"/>
    <p:sldId id="310" r:id="rId31"/>
    <p:sldId id="311" r:id="rId32"/>
    <p:sldId id="320" r:id="rId33"/>
    <p:sldId id="312" r:id="rId34"/>
    <p:sldId id="348" r:id="rId35"/>
    <p:sldId id="313" r:id="rId36"/>
    <p:sldId id="314" r:id="rId37"/>
    <p:sldId id="354" r:id="rId38"/>
    <p:sldId id="315" r:id="rId39"/>
    <p:sldId id="327" r:id="rId40"/>
    <p:sldId id="334" r:id="rId41"/>
    <p:sldId id="328" r:id="rId42"/>
    <p:sldId id="329" r:id="rId43"/>
    <p:sldId id="330"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F129D6C-C8B6-BA4C-9200-2E16D2FA0D13}" v="586" dt="2025-08-04T17:38:43.20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085"/>
    <p:restoredTop sz="96301"/>
  </p:normalViewPr>
  <p:slideViewPr>
    <p:cSldViewPr snapToGrid="0">
      <p:cViewPr varScale="1">
        <p:scale>
          <a:sx n="122" d="100"/>
          <a:sy n="122" d="100"/>
        </p:scale>
        <p:origin x="1288" y="200"/>
      </p:cViewPr>
      <p:guideLst/>
    </p:cSldViewPr>
  </p:slideViewPr>
  <p:outlineViewPr>
    <p:cViewPr>
      <p:scale>
        <a:sx n="33" d="100"/>
        <a:sy n="33" d="100"/>
      </p:scale>
      <p:origin x="0" y="0"/>
    </p:cViewPr>
  </p:outlineViewPr>
  <p:notesTextViewPr>
    <p:cViewPr>
      <p:scale>
        <a:sx n="140" d="100"/>
        <a:sy n="140" d="100"/>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50"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E8CE342-D785-5043-B48F-FAFEB30AE306}" type="datetimeFigureOut">
              <a:rPr lang="en-US" smtClean="0"/>
              <a:t>8/9/25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F410C2C-058F-FD42-BE61-4834B8C249B6}" type="slidenum">
              <a:rPr lang="en-US" smtClean="0"/>
              <a:t>‹#›</a:t>
            </a:fld>
            <a:endParaRPr lang="en-US"/>
          </a:p>
        </p:txBody>
      </p:sp>
    </p:spTree>
    <p:extLst>
      <p:ext uri="{BB962C8B-B14F-4D97-AF65-F5344CB8AC3E}">
        <p14:creationId xmlns:p14="http://schemas.microsoft.com/office/powerpoint/2010/main" val="34344428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DDF22F6-7E15-496B-BBCD-196F992EC8C5}" type="slidenum">
              <a:rPr lang="en-US" smtClean="0"/>
              <a:t>1</a:t>
            </a:fld>
            <a:endParaRPr lang="en-US"/>
          </a:p>
        </p:txBody>
      </p:sp>
    </p:spTree>
    <p:extLst>
      <p:ext uri="{BB962C8B-B14F-4D97-AF65-F5344CB8AC3E}">
        <p14:creationId xmlns:p14="http://schemas.microsoft.com/office/powerpoint/2010/main" val="31417025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36742B-887B-FD10-5DB4-DDBBECF6FDF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235175-F4AC-950B-5A19-FA8CA6BE2DE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79510A1-2097-67F4-5818-AFF631AC4C0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60231F1-7E7A-7907-6CCE-D4650D25D12B}"/>
              </a:ext>
            </a:extLst>
          </p:cNvPr>
          <p:cNvSpPr>
            <a:spLocks noGrp="1"/>
          </p:cNvSpPr>
          <p:nvPr>
            <p:ph type="sldNum" sz="quarter" idx="5"/>
          </p:nvPr>
        </p:nvSpPr>
        <p:spPr/>
        <p:txBody>
          <a:bodyPr/>
          <a:lstStyle/>
          <a:p>
            <a:fld id="{1F410C2C-058F-FD42-BE61-4834B8C249B6}" type="slidenum">
              <a:rPr lang="en-US" smtClean="0"/>
              <a:t>11</a:t>
            </a:fld>
            <a:endParaRPr lang="en-US"/>
          </a:p>
        </p:txBody>
      </p:sp>
    </p:spTree>
    <p:extLst>
      <p:ext uri="{BB962C8B-B14F-4D97-AF65-F5344CB8AC3E}">
        <p14:creationId xmlns:p14="http://schemas.microsoft.com/office/powerpoint/2010/main" val="34653464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2C6DDA-9197-2F74-2FA9-40C8F2BCF76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947D4B6-578A-ECF3-3D7F-A6D8B3964B4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9A1475C-FD70-A82A-CAFD-2F76853B541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D42BF42-EB65-BD55-3CF6-3C9D8AC9DDEB}"/>
              </a:ext>
            </a:extLst>
          </p:cNvPr>
          <p:cNvSpPr>
            <a:spLocks noGrp="1"/>
          </p:cNvSpPr>
          <p:nvPr>
            <p:ph type="sldNum" sz="quarter" idx="5"/>
          </p:nvPr>
        </p:nvSpPr>
        <p:spPr/>
        <p:txBody>
          <a:bodyPr/>
          <a:lstStyle/>
          <a:p>
            <a:fld id="{1F410C2C-058F-FD42-BE61-4834B8C249B6}" type="slidenum">
              <a:rPr lang="en-US" smtClean="0"/>
              <a:t>12</a:t>
            </a:fld>
            <a:endParaRPr lang="en-US"/>
          </a:p>
        </p:txBody>
      </p:sp>
    </p:spTree>
    <p:extLst>
      <p:ext uri="{BB962C8B-B14F-4D97-AF65-F5344CB8AC3E}">
        <p14:creationId xmlns:p14="http://schemas.microsoft.com/office/powerpoint/2010/main" val="6980841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5"/>
          </p:nvPr>
        </p:nvSpPr>
        <p:spPr/>
        <p:txBody>
          <a:bodyPr/>
          <a:lstStyle/>
          <a:p>
            <a:fld id="{1F410C2C-058F-FD42-BE61-4834B8C249B6}" type="slidenum">
              <a:rPr lang="en-US" smtClean="0"/>
              <a:t>13</a:t>
            </a:fld>
            <a:endParaRPr lang="en-US"/>
          </a:p>
        </p:txBody>
      </p:sp>
    </p:spTree>
    <p:extLst>
      <p:ext uri="{BB962C8B-B14F-4D97-AF65-F5344CB8AC3E}">
        <p14:creationId xmlns:p14="http://schemas.microsoft.com/office/powerpoint/2010/main" val="26752470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5"/>
          </p:nvPr>
        </p:nvSpPr>
        <p:spPr/>
        <p:txBody>
          <a:bodyPr/>
          <a:lstStyle/>
          <a:p>
            <a:fld id="{1F410C2C-058F-FD42-BE61-4834B8C249B6}" type="slidenum">
              <a:rPr lang="en-US" smtClean="0"/>
              <a:t>14</a:t>
            </a:fld>
            <a:endParaRPr lang="en-US"/>
          </a:p>
        </p:txBody>
      </p:sp>
    </p:spTree>
    <p:extLst>
      <p:ext uri="{BB962C8B-B14F-4D97-AF65-F5344CB8AC3E}">
        <p14:creationId xmlns:p14="http://schemas.microsoft.com/office/powerpoint/2010/main" val="24630450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2DB51B-136A-EF32-E7A3-D5901C6BA72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7B27874-60DC-1E22-451C-1697B063A15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32B118A-DF5A-F2BA-287D-993429DFB3A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D0C275E-1B00-D5F2-64AF-39682E0F9167}"/>
              </a:ext>
            </a:extLst>
          </p:cNvPr>
          <p:cNvSpPr>
            <a:spLocks noGrp="1"/>
          </p:cNvSpPr>
          <p:nvPr>
            <p:ph type="sldNum" sz="quarter" idx="5"/>
          </p:nvPr>
        </p:nvSpPr>
        <p:spPr/>
        <p:txBody>
          <a:bodyPr/>
          <a:lstStyle/>
          <a:p>
            <a:fld id="{1F410C2C-058F-FD42-BE61-4834B8C249B6}" type="slidenum">
              <a:rPr lang="en-US" smtClean="0"/>
              <a:t>15</a:t>
            </a:fld>
            <a:endParaRPr lang="en-US"/>
          </a:p>
        </p:txBody>
      </p:sp>
    </p:spTree>
    <p:extLst>
      <p:ext uri="{BB962C8B-B14F-4D97-AF65-F5344CB8AC3E}">
        <p14:creationId xmlns:p14="http://schemas.microsoft.com/office/powerpoint/2010/main" val="16930309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776B62-49AD-C1C4-8C4A-D544D19BC3B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52B2D16-455E-A6E7-430F-DF4ABC12F72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C7EE800-7100-82E8-DD11-BF68F02A6BB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6F42E3A-CCB9-C914-A315-A4D36D3BD4AD}"/>
              </a:ext>
            </a:extLst>
          </p:cNvPr>
          <p:cNvSpPr>
            <a:spLocks noGrp="1"/>
          </p:cNvSpPr>
          <p:nvPr>
            <p:ph type="sldNum" sz="quarter" idx="5"/>
          </p:nvPr>
        </p:nvSpPr>
        <p:spPr/>
        <p:txBody>
          <a:bodyPr/>
          <a:lstStyle/>
          <a:p>
            <a:fld id="{1F410C2C-058F-FD42-BE61-4834B8C249B6}" type="slidenum">
              <a:rPr lang="en-US" smtClean="0"/>
              <a:t>16</a:t>
            </a:fld>
            <a:endParaRPr lang="en-US"/>
          </a:p>
        </p:txBody>
      </p:sp>
    </p:spTree>
    <p:extLst>
      <p:ext uri="{BB962C8B-B14F-4D97-AF65-F5344CB8AC3E}">
        <p14:creationId xmlns:p14="http://schemas.microsoft.com/office/powerpoint/2010/main" val="25127023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A04B33-E4B0-5C6F-9731-5649C6D08BD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4E9746D-D5E7-3B19-FAB2-991B0B1F55F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EBB6639-61EE-3D1C-A434-9CDBB28AC78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94CF9C0-92D4-CA0E-0ABB-42C281EAED7E}"/>
              </a:ext>
            </a:extLst>
          </p:cNvPr>
          <p:cNvSpPr>
            <a:spLocks noGrp="1"/>
          </p:cNvSpPr>
          <p:nvPr>
            <p:ph type="sldNum" sz="quarter" idx="5"/>
          </p:nvPr>
        </p:nvSpPr>
        <p:spPr/>
        <p:txBody>
          <a:bodyPr/>
          <a:lstStyle/>
          <a:p>
            <a:fld id="{1F410C2C-058F-FD42-BE61-4834B8C249B6}" type="slidenum">
              <a:rPr lang="en-US" smtClean="0"/>
              <a:t>17</a:t>
            </a:fld>
            <a:endParaRPr lang="en-US"/>
          </a:p>
        </p:txBody>
      </p:sp>
    </p:spTree>
    <p:extLst>
      <p:ext uri="{BB962C8B-B14F-4D97-AF65-F5344CB8AC3E}">
        <p14:creationId xmlns:p14="http://schemas.microsoft.com/office/powerpoint/2010/main" val="27242010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1F410C2C-058F-FD42-BE61-4834B8C249B6}" type="slidenum">
              <a:rPr lang="en-US" smtClean="0"/>
              <a:t>18</a:t>
            </a:fld>
            <a:endParaRPr lang="en-US"/>
          </a:p>
        </p:txBody>
      </p:sp>
    </p:spTree>
    <p:extLst>
      <p:ext uri="{BB962C8B-B14F-4D97-AF65-F5344CB8AC3E}">
        <p14:creationId xmlns:p14="http://schemas.microsoft.com/office/powerpoint/2010/main" val="34021328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410C2C-058F-FD42-BE61-4834B8C249B6}" type="slidenum">
              <a:rPr lang="en-US" smtClean="0"/>
              <a:t>19</a:t>
            </a:fld>
            <a:endParaRPr lang="en-US"/>
          </a:p>
        </p:txBody>
      </p:sp>
    </p:spTree>
    <p:extLst>
      <p:ext uri="{BB962C8B-B14F-4D97-AF65-F5344CB8AC3E}">
        <p14:creationId xmlns:p14="http://schemas.microsoft.com/office/powerpoint/2010/main" val="8278189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3737BB-B409-4DC2-4E88-A499E5A1BBD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D6922ED-E309-2BDF-62DB-2E910ABFF1C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11043FA-B9E6-830B-5819-4B97283C6CD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908EF0F-3855-83D3-F540-758F0C014E11}"/>
              </a:ext>
            </a:extLst>
          </p:cNvPr>
          <p:cNvSpPr>
            <a:spLocks noGrp="1"/>
          </p:cNvSpPr>
          <p:nvPr>
            <p:ph type="sldNum" sz="quarter" idx="5"/>
          </p:nvPr>
        </p:nvSpPr>
        <p:spPr/>
        <p:txBody>
          <a:bodyPr/>
          <a:lstStyle/>
          <a:p>
            <a:fld id="{1F410C2C-058F-FD42-BE61-4834B8C249B6}" type="slidenum">
              <a:rPr lang="en-US" smtClean="0"/>
              <a:t>20</a:t>
            </a:fld>
            <a:endParaRPr lang="en-US"/>
          </a:p>
        </p:txBody>
      </p:sp>
    </p:spTree>
    <p:extLst>
      <p:ext uri="{BB962C8B-B14F-4D97-AF65-F5344CB8AC3E}">
        <p14:creationId xmlns:p14="http://schemas.microsoft.com/office/powerpoint/2010/main" val="31883054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410C2C-058F-FD42-BE61-4834B8C249B6}" type="slidenum">
              <a:rPr lang="en-US" smtClean="0"/>
              <a:t>2</a:t>
            </a:fld>
            <a:endParaRPr lang="en-US"/>
          </a:p>
        </p:txBody>
      </p:sp>
    </p:spTree>
    <p:extLst>
      <p:ext uri="{BB962C8B-B14F-4D97-AF65-F5344CB8AC3E}">
        <p14:creationId xmlns:p14="http://schemas.microsoft.com/office/powerpoint/2010/main" val="247442172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5"/>
          </p:nvPr>
        </p:nvSpPr>
        <p:spPr/>
        <p:txBody>
          <a:bodyPr/>
          <a:lstStyle/>
          <a:p>
            <a:fld id="{1F410C2C-058F-FD42-BE61-4834B8C249B6}" type="slidenum">
              <a:rPr lang="en-US" smtClean="0"/>
              <a:t>21</a:t>
            </a:fld>
            <a:endParaRPr lang="en-US"/>
          </a:p>
        </p:txBody>
      </p:sp>
    </p:spTree>
    <p:extLst>
      <p:ext uri="{BB962C8B-B14F-4D97-AF65-F5344CB8AC3E}">
        <p14:creationId xmlns:p14="http://schemas.microsoft.com/office/powerpoint/2010/main" val="9989586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410C2C-058F-FD42-BE61-4834B8C249B6}" type="slidenum">
              <a:rPr lang="en-US" smtClean="0"/>
              <a:t>22</a:t>
            </a:fld>
            <a:endParaRPr lang="en-US"/>
          </a:p>
        </p:txBody>
      </p:sp>
    </p:spTree>
    <p:extLst>
      <p:ext uri="{BB962C8B-B14F-4D97-AF65-F5344CB8AC3E}">
        <p14:creationId xmlns:p14="http://schemas.microsoft.com/office/powerpoint/2010/main" val="193474750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410C2C-058F-FD42-BE61-4834B8C249B6}" type="slidenum">
              <a:rPr lang="en-US" smtClean="0"/>
              <a:t>24</a:t>
            </a:fld>
            <a:endParaRPr lang="en-US"/>
          </a:p>
        </p:txBody>
      </p:sp>
    </p:spTree>
    <p:extLst>
      <p:ext uri="{BB962C8B-B14F-4D97-AF65-F5344CB8AC3E}">
        <p14:creationId xmlns:p14="http://schemas.microsoft.com/office/powerpoint/2010/main" val="296054469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FC5F01-6D15-4300-0823-3B0DF3B6430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42CFFB7-903C-87A8-9C6D-1F47F50EF8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07D952C-DCCF-B337-A53B-D62529467A5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51542AC-AB4F-181E-4B8E-DB4874FEFE49}"/>
              </a:ext>
            </a:extLst>
          </p:cNvPr>
          <p:cNvSpPr>
            <a:spLocks noGrp="1"/>
          </p:cNvSpPr>
          <p:nvPr>
            <p:ph type="sldNum" sz="quarter" idx="5"/>
          </p:nvPr>
        </p:nvSpPr>
        <p:spPr/>
        <p:txBody>
          <a:bodyPr/>
          <a:lstStyle/>
          <a:p>
            <a:fld id="{1F410C2C-058F-FD42-BE61-4834B8C249B6}" type="slidenum">
              <a:rPr lang="en-US" smtClean="0"/>
              <a:t>25</a:t>
            </a:fld>
            <a:endParaRPr lang="en-US"/>
          </a:p>
        </p:txBody>
      </p:sp>
    </p:spTree>
    <p:extLst>
      <p:ext uri="{BB962C8B-B14F-4D97-AF65-F5344CB8AC3E}">
        <p14:creationId xmlns:p14="http://schemas.microsoft.com/office/powerpoint/2010/main" val="164304624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410C2C-058F-FD42-BE61-4834B8C249B6}" type="slidenum">
              <a:rPr lang="en-US" smtClean="0"/>
              <a:t>26</a:t>
            </a:fld>
            <a:endParaRPr lang="en-US"/>
          </a:p>
        </p:txBody>
      </p:sp>
    </p:spTree>
    <p:extLst>
      <p:ext uri="{BB962C8B-B14F-4D97-AF65-F5344CB8AC3E}">
        <p14:creationId xmlns:p14="http://schemas.microsoft.com/office/powerpoint/2010/main" val="168811682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410C2C-058F-FD42-BE61-4834B8C249B6}" type="slidenum">
              <a:rPr lang="en-US" smtClean="0"/>
              <a:t>27</a:t>
            </a:fld>
            <a:endParaRPr lang="en-US"/>
          </a:p>
        </p:txBody>
      </p:sp>
    </p:spTree>
    <p:extLst>
      <p:ext uri="{BB962C8B-B14F-4D97-AF65-F5344CB8AC3E}">
        <p14:creationId xmlns:p14="http://schemas.microsoft.com/office/powerpoint/2010/main" val="347992361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1F410C2C-058F-FD42-BE61-4834B8C249B6}" type="slidenum">
              <a:rPr lang="en-US" smtClean="0"/>
              <a:t>28</a:t>
            </a:fld>
            <a:endParaRPr lang="en-US"/>
          </a:p>
        </p:txBody>
      </p:sp>
    </p:spTree>
    <p:extLst>
      <p:ext uri="{BB962C8B-B14F-4D97-AF65-F5344CB8AC3E}">
        <p14:creationId xmlns:p14="http://schemas.microsoft.com/office/powerpoint/2010/main" val="387436841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410C2C-058F-FD42-BE61-4834B8C249B6}" type="slidenum">
              <a:rPr lang="en-US" smtClean="0"/>
              <a:t>30</a:t>
            </a:fld>
            <a:endParaRPr lang="en-US"/>
          </a:p>
        </p:txBody>
      </p:sp>
    </p:spTree>
    <p:extLst>
      <p:ext uri="{BB962C8B-B14F-4D97-AF65-F5344CB8AC3E}">
        <p14:creationId xmlns:p14="http://schemas.microsoft.com/office/powerpoint/2010/main" val="34870761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410C2C-058F-FD42-BE61-4834B8C249B6}" type="slidenum">
              <a:rPr lang="en-US" smtClean="0"/>
              <a:t>31</a:t>
            </a:fld>
            <a:endParaRPr lang="en-US"/>
          </a:p>
        </p:txBody>
      </p:sp>
    </p:spTree>
    <p:extLst>
      <p:ext uri="{BB962C8B-B14F-4D97-AF65-F5344CB8AC3E}">
        <p14:creationId xmlns:p14="http://schemas.microsoft.com/office/powerpoint/2010/main" val="372270764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410C2C-058F-FD42-BE61-4834B8C249B6}" type="slidenum">
              <a:rPr lang="en-US" smtClean="0"/>
              <a:t>32</a:t>
            </a:fld>
            <a:endParaRPr lang="en-US"/>
          </a:p>
        </p:txBody>
      </p:sp>
    </p:spTree>
    <p:extLst>
      <p:ext uri="{BB962C8B-B14F-4D97-AF65-F5344CB8AC3E}">
        <p14:creationId xmlns:p14="http://schemas.microsoft.com/office/powerpoint/2010/main" val="15530091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0FBFFD-7EF7-1D79-6236-F4D31E5565E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9556B43-D939-2C44-B51B-E51A31B7A7A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87F093F-B6F3-CDC5-A27E-F86E9A95C57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A25A761-5AF5-E429-C109-8594F610FFF3}"/>
              </a:ext>
            </a:extLst>
          </p:cNvPr>
          <p:cNvSpPr>
            <a:spLocks noGrp="1"/>
          </p:cNvSpPr>
          <p:nvPr>
            <p:ph type="sldNum" sz="quarter" idx="5"/>
          </p:nvPr>
        </p:nvSpPr>
        <p:spPr/>
        <p:txBody>
          <a:bodyPr/>
          <a:lstStyle/>
          <a:p>
            <a:fld id="{1F410C2C-058F-FD42-BE61-4834B8C249B6}" type="slidenum">
              <a:rPr lang="en-US" smtClean="0"/>
              <a:t>3</a:t>
            </a:fld>
            <a:endParaRPr lang="en-US"/>
          </a:p>
        </p:txBody>
      </p:sp>
    </p:spTree>
    <p:extLst>
      <p:ext uri="{BB962C8B-B14F-4D97-AF65-F5344CB8AC3E}">
        <p14:creationId xmlns:p14="http://schemas.microsoft.com/office/powerpoint/2010/main" val="16502598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410C2C-058F-FD42-BE61-4834B8C249B6}" type="slidenum">
              <a:rPr lang="en-US" smtClean="0"/>
              <a:t>33</a:t>
            </a:fld>
            <a:endParaRPr lang="en-US"/>
          </a:p>
        </p:txBody>
      </p:sp>
    </p:spTree>
    <p:extLst>
      <p:ext uri="{BB962C8B-B14F-4D97-AF65-F5344CB8AC3E}">
        <p14:creationId xmlns:p14="http://schemas.microsoft.com/office/powerpoint/2010/main" val="181588197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B0BE3F-040E-5AE9-40FA-21A3878E5C2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C395875-FE58-6706-1245-2CCCA945BD2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548502F-32A0-1830-748C-5113A767C35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9D913B6-D294-14B2-46FD-F030541F92F5}"/>
              </a:ext>
            </a:extLst>
          </p:cNvPr>
          <p:cNvSpPr>
            <a:spLocks noGrp="1"/>
          </p:cNvSpPr>
          <p:nvPr>
            <p:ph type="sldNum" sz="quarter" idx="5"/>
          </p:nvPr>
        </p:nvSpPr>
        <p:spPr/>
        <p:txBody>
          <a:bodyPr/>
          <a:lstStyle/>
          <a:p>
            <a:fld id="{1F410C2C-058F-FD42-BE61-4834B8C249B6}" type="slidenum">
              <a:rPr lang="en-US" smtClean="0"/>
              <a:t>34</a:t>
            </a:fld>
            <a:endParaRPr lang="en-US"/>
          </a:p>
        </p:txBody>
      </p:sp>
    </p:spTree>
    <p:extLst>
      <p:ext uri="{BB962C8B-B14F-4D97-AF65-F5344CB8AC3E}">
        <p14:creationId xmlns:p14="http://schemas.microsoft.com/office/powerpoint/2010/main" val="221926828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410C2C-058F-FD42-BE61-4834B8C249B6}" type="slidenum">
              <a:rPr lang="en-US" smtClean="0"/>
              <a:t>35</a:t>
            </a:fld>
            <a:endParaRPr lang="en-US"/>
          </a:p>
        </p:txBody>
      </p:sp>
    </p:spTree>
    <p:extLst>
      <p:ext uri="{BB962C8B-B14F-4D97-AF65-F5344CB8AC3E}">
        <p14:creationId xmlns:p14="http://schemas.microsoft.com/office/powerpoint/2010/main" val="293115497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5"/>
          </p:nvPr>
        </p:nvSpPr>
        <p:spPr/>
        <p:txBody>
          <a:bodyPr/>
          <a:lstStyle/>
          <a:p>
            <a:fld id="{1F410C2C-058F-FD42-BE61-4834B8C249B6}" type="slidenum">
              <a:rPr lang="en-US" smtClean="0"/>
              <a:t>36</a:t>
            </a:fld>
            <a:endParaRPr lang="en-US"/>
          </a:p>
        </p:txBody>
      </p:sp>
    </p:spTree>
    <p:extLst>
      <p:ext uri="{BB962C8B-B14F-4D97-AF65-F5344CB8AC3E}">
        <p14:creationId xmlns:p14="http://schemas.microsoft.com/office/powerpoint/2010/main" val="44237478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1F410C2C-058F-FD42-BE61-4834B8C249B6}" type="slidenum">
              <a:rPr lang="en-US" smtClean="0"/>
              <a:t>38</a:t>
            </a:fld>
            <a:endParaRPr lang="en-US"/>
          </a:p>
        </p:txBody>
      </p:sp>
    </p:spTree>
    <p:extLst>
      <p:ext uri="{BB962C8B-B14F-4D97-AF65-F5344CB8AC3E}">
        <p14:creationId xmlns:p14="http://schemas.microsoft.com/office/powerpoint/2010/main" val="88954804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1F410C2C-058F-FD42-BE61-4834B8C249B6}" type="slidenum">
              <a:rPr lang="en-US" smtClean="0"/>
              <a:t>39</a:t>
            </a:fld>
            <a:endParaRPr lang="en-US"/>
          </a:p>
        </p:txBody>
      </p:sp>
    </p:spTree>
    <p:extLst>
      <p:ext uri="{BB962C8B-B14F-4D97-AF65-F5344CB8AC3E}">
        <p14:creationId xmlns:p14="http://schemas.microsoft.com/office/powerpoint/2010/main" val="320116785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410C2C-058F-FD42-BE61-4834B8C249B6}" type="slidenum">
              <a:rPr lang="en-US" smtClean="0"/>
              <a:t>40</a:t>
            </a:fld>
            <a:endParaRPr lang="en-US"/>
          </a:p>
        </p:txBody>
      </p:sp>
    </p:spTree>
    <p:extLst>
      <p:ext uri="{BB962C8B-B14F-4D97-AF65-F5344CB8AC3E}">
        <p14:creationId xmlns:p14="http://schemas.microsoft.com/office/powerpoint/2010/main" val="45264336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410C2C-058F-FD42-BE61-4834B8C249B6}" type="slidenum">
              <a:rPr lang="en-US" smtClean="0"/>
              <a:t>41</a:t>
            </a:fld>
            <a:endParaRPr lang="en-US"/>
          </a:p>
        </p:txBody>
      </p:sp>
    </p:spTree>
    <p:extLst>
      <p:ext uri="{BB962C8B-B14F-4D97-AF65-F5344CB8AC3E}">
        <p14:creationId xmlns:p14="http://schemas.microsoft.com/office/powerpoint/2010/main" val="33988673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endParaRPr lang="en-US" b="0" dirty="0"/>
          </a:p>
        </p:txBody>
      </p:sp>
      <p:sp>
        <p:nvSpPr>
          <p:cNvPr id="4" name="Slide Number Placeholder 3"/>
          <p:cNvSpPr>
            <a:spLocks noGrp="1"/>
          </p:cNvSpPr>
          <p:nvPr>
            <p:ph type="sldNum" sz="quarter" idx="5"/>
          </p:nvPr>
        </p:nvSpPr>
        <p:spPr/>
        <p:txBody>
          <a:bodyPr/>
          <a:lstStyle/>
          <a:p>
            <a:fld id="{1F410C2C-058F-FD42-BE61-4834B8C249B6}" type="slidenum">
              <a:rPr lang="en-US" smtClean="0"/>
              <a:t>4</a:t>
            </a:fld>
            <a:endParaRPr lang="en-US"/>
          </a:p>
        </p:txBody>
      </p:sp>
    </p:spTree>
    <p:extLst>
      <p:ext uri="{BB962C8B-B14F-4D97-AF65-F5344CB8AC3E}">
        <p14:creationId xmlns:p14="http://schemas.microsoft.com/office/powerpoint/2010/main" val="35411331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410C2C-058F-FD42-BE61-4834B8C249B6}" type="slidenum">
              <a:rPr lang="en-US" smtClean="0"/>
              <a:t>5</a:t>
            </a:fld>
            <a:endParaRPr lang="en-US"/>
          </a:p>
        </p:txBody>
      </p:sp>
    </p:spTree>
    <p:extLst>
      <p:ext uri="{BB962C8B-B14F-4D97-AF65-F5344CB8AC3E}">
        <p14:creationId xmlns:p14="http://schemas.microsoft.com/office/powerpoint/2010/main" val="15005438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410C2C-058F-FD42-BE61-4834B8C249B6}" type="slidenum">
              <a:rPr lang="en-US" smtClean="0"/>
              <a:t>6</a:t>
            </a:fld>
            <a:endParaRPr lang="en-US"/>
          </a:p>
        </p:txBody>
      </p:sp>
    </p:spTree>
    <p:extLst>
      <p:ext uri="{BB962C8B-B14F-4D97-AF65-F5344CB8AC3E}">
        <p14:creationId xmlns:p14="http://schemas.microsoft.com/office/powerpoint/2010/main" val="25174132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410C2C-058F-FD42-BE61-4834B8C249B6}" type="slidenum">
              <a:rPr lang="en-US" smtClean="0"/>
              <a:t>7</a:t>
            </a:fld>
            <a:endParaRPr lang="en-US"/>
          </a:p>
        </p:txBody>
      </p:sp>
    </p:spTree>
    <p:extLst>
      <p:ext uri="{BB962C8B-B14F-4D97-AF65-F5344CB8AC3E}">
        <p14:creationId xmlns:p14="http://schemas.microsoft.com/office/powerpoint/2010/main" val="25425003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432D96-C0D8-A909-E7C6-741B3023287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4C34412-D1AA-62EC-7B67-5CD7842045C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96E9313-2841-CB62-93E0-A4ED2F2797C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523FAFB-7898-70F1-60A6-2669CE5724EE}"/>
              </a:ext>
            </a:extLst>
          </p:cNvPr>
          <p:cNvSpPr>
            <a:spLocks noGrp="1"/>
          </p:cNvSpPr>
          <p:nvPr>
            <p:ph type="sldNum" sz="quarter" idx="5"/>
          </p:nvPr>
        </p:nvSpPr>
        <p:spPr/>
        <p:txBody>
          <a:bodyPr/>
          <a:lstStyle/>
          <a:p>
            <a:fld id="{1F410C2C-058F-FD42-BE61-4834B8C249B6}" type="slidenum">
              <a:rPr lang="en-US" smtClean="0"/>
              <a:t>9</a:t>
            </a:fld>
            <a:endParaRPr lang="en-US"/>
          </a:p>
        </p:txBody>
      </p:sp>
    </p:spTree>
    <p:extLst>
      <p:ext uri="{BB962C8B-B14F-4D97-AF65-F5344CB8AC3E}">
        <p14:creationId xmlns:p14="http://schemas.microsoft.com/office/powerpoint/2010/main" val="12308545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2A01C0-9CF8-B896-6A42-EA14DDA0A62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BAA228A-C027-4B7A-8BAA-5F1BAA63537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897172B-AE34-F862-F113-EC3618053D4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066163F-ED10-319F-24BB-2CAA236403C4}"/>
              </a:ext>
            </a:extLst>
          </p:cNvPr>
          <p:cNvSpPr>
            <a:spLocks noGrp="1"/>
          </p:cNvSpPr>
          <p:nvPr>
            <p:ph type="sldNum" sz="quarter" idx="5"/>
          </p:nvPr>
        </p:nvSpPr>
        <p:spPr/>
        <p:txBody>
          <a:bodyPr/>
          <a:lstStyle/>
          <a:p>
            <a:fld id="{1F410C2C-058F-FD42-BE61-4834B8C249B6}" type="slidenum">
              <a:rPr lang="en-US" smtClean="0"/>
              <a:t>10</a:t>
            </a:fld>
            <a:endParaRPr lang="en-US"/>
          </a:p>
        </p:txBody>
      </p:sp>
    </p:spTree>
    <p:extLst>
      <p:ext uri="{BB962C8B-B14F-4D97-AF65-F5344CB8AC3E}">
        <p14:creationId xmlns:p14="http://schemas.microsoft.com/office/powerpoint/2010/main" val="28837130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EEABA7-1ADE-7838-1816-427B740A6C0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CB32F6F-1EA7-6AF3-ED7E-FBAA4F1B0DC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CBBC4C5-8E85-8248-F489-266BA983D4F4}"/>
              </a:ext>
            </a:extLst>
          </p:cNvPr>
          <p:cNvSpPr>
            <a:spLocks noGrp="1"/>
          </p:cNvSpPr>
          <p:nvPr>
            <p:ph type="dt" sz="half" idx="10"/>
          </p:nvPr>
        </p:nvSpPr>
        <p:spPr/>
        <p:txBody>
          <a:bodyPr/>
          <a:lstStyle/>
          <a:p>
            <a:fld id="{77528F96-5E64-A646-A51E-0031DCEABF39}" type="datetimeFigureOut">
              <a:rPr lang="en-US" smtClean="0"/>
              <a:t>8/9/25</a:t>
            </a:fld>
            <a:endParaRPr lang="en-US"/>
          </a:p>
        </p:txBody>
      </p:sp>
      <p:sp>
        <p:nvSpPr>
          <p:cNvPr id="5" name="Footer Placeholder 4">
            <a:extLst>
              <a:ext uri="{FF2B5EF4-FFF2-40B4-BE49-F238E27FC236}">
                <a16:creationId xmlns:a16="http://schemas.microsoft.com/office/drawing/2014/main" id="{25204AC1-AE7F-61A9-B4A5-47C24A5D8F5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E99AF89-AC08-751E-0FB0-808A621498B2}"/>
              </a:ext>
            </a:extLst>
          </p:cNvPr>
          <p:cNvSpPr>
            <a:spLocks noGrp="1"/>
          </p:cNvSpPr>
          <p:nvPr>
            <p:ph type="sldNum" sz="quarter" idx="12"/>
          </p:nvPr>
        </p:nvSpPr>
        <p:spPr/>
        <p:txBody>
          <a:bodyPr/>
          <a:lstStyle/>
          <a:p>
            <a:fld id="{E794B8AC-5B91-7F42-A578-2BD348474F47}" type="slidenum">
              <a:rPr lang="en-US" smtClean="0"/>
              <a:t>‹#›</a:t>
            </a:fld>
            <a:endParaRPr lang="en-US"/>
          </a:p>
        </p:txBody>
      </p:sp>
    </p:spTree>
    <p:extLst>
      <p:ext uri="{BB962C8B-B14F-4D97-AF65-F5344CB8AC3E}">
        <p14:creationId xmlns:p14="http://schemas.microsoft.com/office/powerpoint/2010/main" val="42844073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EE807F-20AD-50F8-2ADE-36F00F71CBC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D25BEAB-A32C-29EA-B182-6759AE043B3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0D61CA-67AC-EB0A-1475-3771E0FE841B}"/>
              </a:ext>
            </a:extLst>
          </p:cNvPr>
          <p:cNvSpPr>
            <a:spLocks noGrp="1"/>
          </p:cNvSpPr>
          <p:nvPr>
            <p:ph type="dt" sz="half" idx="10"/>
          </p:nvPr>
        </p:nvSpPr>
        <p:spPr/>
        <p:txBody>
          <a:bodyPr/>
          <a:lstStyle/>
          <a:p>
            <a:fld id="{77528F96-5E64-A646-A51E-0031DCEABF39}" type="datetimeFigureOut">
              <a:rPr lang="en-US" smtClean="0"/>
              <a:t>8/9/25</a:t>
            </a:fld>
            <a:endParaRPr lang="en-US"/>
          </a:p>
        </p:txBody>
      </p:sp>
      <p:sp>
        <p:nvSpPr>
          <p:cNvPr id="5" name="Footer Placeholder 4">
            <a:extLst>
              <a:ext uri="{FF2B5EF4-FFF2-40B4-BE49-F238E27FC236}">
                <a16:creationId xmlns:a16="http://schemas.microsoft.com/office/drawing/2014/main" id="{19DDA36A-11BA-2815-2EE3-22C2E4E954F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F37AAA6-6F80-67D3-94FE-94347186F1CF}"/>
              </a:ext>
            </a:extLst>
          </p:cNvPr>
          <p:cNvSpPr>
            <a:spLocks noGrp="1"/>
          </p:cNvSpPr>
          <p:nvPr>
            <p:ph type="sldNum" sz="quarter" idx="12"/>
          </p:nvPr>
        </p:nvSpPr>
        <p:spPr/>
        <p:txBody>
          <a:bodyPr/>
          <a:lstStyle/>
          <a:p>
            <a:fld id="{E794B8AC-5B91-7F42-A578-2BD348474F47}" type="slidenum">
              <a:rPr lang="en-US" smtClean="0"/>
              <a:t>‹#›</a:t>
            </a:fld>
            <a:endParaRPr lang="en-US"/>
          </a:p>
        </p:txBody>
      </p:sp>
    </p:spTree>
    <p:extLst>
      <p:ext uri="{BB962C8B-B14F-4D97-AF65-F5344CB8AC3E}">
        <p14:creationId xmlns:p14="http://schemas.microsoft.com/office/powerpoint/2010/main" val="16485075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39FC349-18F4-4158-F8D1-1CA287D7F1E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6C73049-F28E-AECA-B9A4-2C1D308A89B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C936D55-6345-1D3D-766B-F55BB2FDE4F7}"/>
              </a:ext>
            </a:extLst>
          </p:cNvPr>
          <p:cNvSpPr>
            <a:spLocks noGrp="1"/>
          </p:cNvSpPr>
          <p:nvPr>
            <p:ph type="dt" sz="half" idx="10"/>
          </p:nvPr>
        </p:nvSpPr>
        <p:spPr/>
        <p:txBody>
          <a:bodyPr/>
          <a:lstStyle/>
          <a:p>
            <a:fld id="{77528F96-5E64-A646-A51E-0031DCEABF39}" type="datetimeFigureOut">
              <a:rPr lang="en-US" smtClean="0"/>
              <a:t>8/9/25</a:t>
            </a:fld>
            <a:endParaRPr lang="en-US"/>
          </a:p>
        </p:txBody>
      </p:sp>
      <p:sp>
        <p:nvSpPr>
          <p:cNvPr id="5" name="Footer Placeholder 4">
            <a:extLst>
              <a:ext uri="{FF2B5EF4-FFF2-40B4-BE49-F238E27FC236}">
                <a16:creationId xmlns:a16="http://schemas.microsoft.com/office/drawing/2014/main" id="{FD645336-6E6B-80DA-7109-8FA9D382D77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34856F3-31C6-3E6E-ABEA-58495E26D1C6}"/>
              </a:ext>
            </a:extLst>
          </p:cNvPr>
          <p:cNvSpPr>
            <a:spLocks noGrp="1"/>
          </p:cNvSpPr>
          <p:nvPr>
            <p:ph type="sldNum" sz="quarter" idx="12"/>
          </p:nvPr>
        </p:nvSpPr>
        <p:spPr/>
        <p:txBody>
          <a:bodyPr/>
          <a:lstStyle/>
          <a:p>
            <a:fld id="{E794B8AC-5B91-7F42-A578-2BD348474F47}" type="slidenum">
              <a:rPr lang="en-US" smtClean="0"/>
              <a:t>‹#›</a:t>
            </a:fld>
            <a:endParaRPr lang="en-US"/>
          </a:p>
        </p:txBody>
      </p:sp>
    </p:spTree>
    <p:extLst>
      <p:ext uri="{BB962C8B-B14F-4D97-AF65-F5344CB8AC3E}">
        <p14:creationId xmlns:p14="http://schemas.microsoft.com/office/powerpoint/2010/main" val="26194924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B0C3B5-FB2D-1526-6CE1-E779BEAB8BF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3FC1EF4-3CC2-4A9E-F578-24EE8CB45FC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7E32868-D50D-F3FA-FA0B-33A3DCF72596}"/>
              </a:ext>
            </a:extLst>
          </p:cNvPr>
          <p:cNvSpPr>
            <a:spLocks noGrp="1"/>
          </p:cNvSpPr>
          <p:nvPr>
            <p:ph type="dt" sz="half" idx="10"/>
          </p:nvPr>
        </p:nvSpPr>
        <p:spPr/>
        <p:txBody>
          <a:bodyPr/>
          <a:lstStyle/>
          <a:p>
            <a:fld id="{77528F96-5E64-A646-A51E-0031DCEABF39}" type="datetimeFigureOut">
              <a:rPr lang="en-US" smtClean="0"/>
              <a:t>8/9/25</a:t>
            </a:fld>
            <a:endParaRPr lang="en-US"/>
          </a:p>
        </p:txBody>
      </p:sp>
      <p:sp>
        <p:nvSpPr>
          <p:cNvPr id="5" name="Footer Placeholder 4">
            <a:extLst>
              <a:ext uri="{FF2B5EF4-FFF2-40B4-BE49-F238E27FC236}">
                <a16:creationId xmlns:a16="http://schemas.microsoft.com/office/drawing/2014/main" id="{DF9D0132-51FE-F1D8-5C9E-363D21FA623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2749B2E-4928-F994-9F5C-960508206F32}"/>
              </a:ext>
            </a:extLst>
          </p:cNvPr>
          <p:cNvSpPr>
            <a:spLocks noGrp="1"/>
          </p:cNvSpPr>
          <p:nvPr>
            <p:ph type="sldNum" sz="quarter" idx="12"/>
          </p:nvPr>
        </p:nvSpPr>
        <p:spPr/>
        <p:txBody>
          <a:bodyPr/>
          <a:lstStyle/>
          <a:p>
            <a:fld id="{E794B8AC-5B91-7F42-A578-2BD348474F47}" type="slidenum">
              <a:rPr lang="en-US" smtClean="0"/>
              <a:t>‹#›</a:t>
            </a:fld>
            <a:endParaRPr lang="en-US"/>
          </a:p>
        </p:txBody>
      </p:sp>
    </p:spTree>
    <p:extLst>
      <p:ext uri="{BB962C8B-B14F-4D97-AF65-F5344CB8AC3E}">
        <p14:creationId xmlns:p14="http://schemas.microsoft.com/office/powerpoint/2010/main" val="25036530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59BCF9-F569-8895-E69E-D903C5BFF83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3E824A8-46DD-3D7A-BE5A-9987120C977B}"/>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264C7A6-5279-8E77-0A3F-B8F31ECD1DC3}"/>
              </a:ext>
            </a:extLst>
          </p:cNvPr>
          <p:cNvSpPr>
            <a:spLocks noGrp="1"/>
          </p:cNvSpPr>
          <p:nvPr>
            <p:ph type="dt" sz="half" idx="10"/>
          </p:nvPr>
        </p:nvSpPr>
        <p:spPr/>
        <p:txBody>
          <a:bodyPr/>
          <a:lstStyle/>
          <a:p>
            <a:fld id="{77528F96-5E64-A646-A51E-0031DCEABF39}" type="datetimeFigureOut">
              <a:rPr lang="en-US" smtClean="0"/>
              <a:t>8/9/25</a:t>
            </a:fld>
            <a:endParaRPr lang="en-US"/>
          </a:p>
        </p:txBody>
      </p:sp>
      <p:sp>
        <p:nvSpPr>
          <p:cNvPr id="5" name="Footer Placeholder 4">
            <a:extLst>
              <a:ext uri="{FF2B5EF4-FFF2-40B4-BE49-F238E27FC236}">
                <a16:creationId xmlns:a16="http://schemas.microsoft.com/office/drawing/2014/main" id="{93396096-C89E-3A86-3DD4-792CDD3600D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2F8DDB-0121-F08A-88A3-4BF34DD579BE}"/>
              </a:ext>
            </a:extLst>
          </p:cNvPr>
          <p:cNvSpPr>
            <a:spLocks noGrp="1"/>
          </p:cNvSpPr>
          <p:nvPr>
            <p:ph type="sldNum" sz="quarter" idx="12"/>
          </p:nvPr>
        </p:nvSpPr>
        <p:spPr/>
        <p:txBody>
          <a:bodyPr/>
          <a:lstStyle/>
          <a:p>
            <a:fld id="{E794B8AC-5B91-7F42-A578-2BD348474F47}" type="slidenum">
              <a:rPr lang="en-US" smtClean="0"/>
              <a:t>‹#›</a:t>
            </a:fld>
            <a:endParaRPr lang="en-US"/>
          </a:p>
        </p:txBody>
      </p:sp>
    </p:spTree>
    <p:extLst>
      <p:ext uri="{BB962C8B-B14F-4D97-AF65-F5344CB8AC3E}">
        <p14:creationId xmlns:p14="http://schemas.microsoft.com/office/powerpoint/2010/main" val="2916315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1F4CA-2ABD-C686-9ABA-7820D2BF174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6E3741D-D75F-F836-DC8E-24A0B10979F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C552217-C5AA-A941-99FD-9E2AEFC4C60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8B59378-FD8B-726B-E7EA-223DB4182584}"/>
              </a:ext>
            </a:extLst>
          </p:cNvPr>
          <p:cNvSpPr>
            <a:spLocks noGrp="1"/>
          </p:cNvSpPr>
          <p:nvPr>
            <p:ph type="dt" sz="half" idx="10"/>
          </p:nvPr>
        </p:nvSpPr>
        <p:spPr/>
        <p:txBody>
          <a:bodyPr/>
          <a:lstStyle/>
          <a:p>
            <a:fld id="{77528F96-5E64-A646-A51E-0031DCEABF39}" type="datetimeFigureOut">
              <a:rPr lang="en-US" smtClean="0"/>
              <a:t>8/9/25</a:t>
            </a:fld>
            <a:endParaRPr lang="en-US"/>
          </a:p>
        </p:txBody>
      </p:sp>
      <p:sp>
        <p:nvSpPr>
          <p:cNvPr id="6" name="Footer Placeholder 5">
            <a:extLst>
              <a:ext uri="{FF2B5EF4-FFF2-40B4-BE49-F238E27FC236}">
                <a16:creationId xmlns:a16="http://schemas.microsoft.com/office/drawing/2014/main" id="{B4CF36AB-1424-6443-58E4-3C33F8D969E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2D8B59D-01BA-7A30-DCAF-874658761844}"/>
              </a:ext>
            </a:extLst>
          </p:cNvPr>
          <p:cNvSpPr>
            <a:spLocks noGrp="1"/>
          </p:cNvSpPr>
          <p:nvPr>
            <p:ph type="sldNum" sz="quarter" idx="12"/>
          </p:nvPr>
        </p:nvSpPr>
        <p:spPr/>
        <p:txBody>
          <a:bodyPr/>
          <a:lstStyle/>
          <a:p>
            <a:fld id="{E794B8AC-5B91-7F42-A578-2BD348474F47}" type="slidenum">
              <a:rPr lang="en-US" smtClean="0"/>
              <a:t>‹#›</a:t>
            </a:fld>
            <a:endParaRPr lang="en-US"/>
          </a:p>
        </p:txBody>
      </p:sp>
    </p:spTree>
    <p:extLst>
      <p:ext uri="{BB962C8B-B14F-4D97-AF65-F5344CB8AC3E}">
        <p14:creationId xmlns:p14="http://schemas.microsoft.com/office/powerpoint/2010/main" val="17864033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AE7DDB-00E8-969E-0F2E-3E0637ECEA8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617A10A-9DEE-2BC0-B4B2-BC5EAD721A8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9470417-B9EF-8C5F-EAB2-A8614598936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926A7BC-E367-5492-37E7-2972D274800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CF89FDE-A5CE-AB30-F9D9-6E3A7AC68FE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390764E-CA06-8E60-A198-D56319253279}"/>
              </a:ext>
            </a:extLst>
          </p:cNvPr>
          <p:cNvSpPr>
            <a:spLocks noGrp="1"/>
          </p:cNvSpPr>
          <p:nvPr>
            <p:ph type="dt" sz="half" idx="10"/>
          </p:nvPr>
        </p:nvSpPr>
        <p:spPr/>
        <p:txBody>
          <a:bodyPr/>
          <a:lstStyle/>
          <a:p>
            <a:fld id="{77528F96-5E64-A646-A51E-0031DCEABF39}" type="datetimeFigureOut">
              <a:rPr lang="en-US" smtClean="0"/>
              <a:t>8/9/25</a:t>
            </a:fld>
            <a:endParaRPr lang="en-US"/>
          </a:p>
        </p:txBody>
      </p:sp>
      <p:sp>
        <p:nvSpPr>
          <p:cNvPr id="8" name="Footer Placeholder 7">
            <a:extLst>
              <a:ext uri="{FF2B5EF4-FFF2-40B4-BE49-F238E27FC236}">
                <a16:creationId xmlns:a16="http://schemas.microsoft.com/office/drawing/2014/main" id="{33FB2BAC-D637-4ADF-C3ED-0E99752C7D1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29A85FD-99EC-E235-4513-CA04D309B56B}"/>
              </a:ext>
            </a:extLst>
          </p:cNvPr>
          <p:cNvSpPr>
            <a:spLocks noGrp="1"/>
          </p:cNvSpPr>
          <p:nvPr>
            <p:ph type="sldNum" sz="quarter" idx="12"/>
          </p:nvPr>
        </p:nvSpPr>
        <p:spPr/>
        <p:txBody>
          <a:bodyPr/>
          <a:lstStyle/>
          <a:p>
            <a:fld id="{E794B8AC-5B91-7F42-A578-2BD348474F47}" type="slidenum">
              <a:rPr lang="en-US" smtClean="0"/>
              <a:t>‹#›</a:t>
            </a:fld>
            <a:endParaRPr lang="en-US"/>
          </a:p>
        </p:txBody>
      </p:sp>
    </p:spTree>
    <p:extLst>
      <p:ext uri="{BB962C8B-B14F-4D97-AF65-F5344CB8AC3E}">
        <p14:creationId xmlns:p14="http://schemas.microsoft.com/office/powerpoint/2010/main" val="7622354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5C7377-E0E1-8359-9F18-223F5014F8F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DAA6012-8ACC-B5D2-D9EF-7049D259EA7A}"/>
              </a:ext>
            </a:extLst>
          </p:cNvPr>
          <p:cNvSpPr>
            <a:spLocks noGrp="1"/>
          </p:cNvSpPr>
          <p:nvPr>
            <p:ph type="dt" sz="half" idx="10"/>
          </p:nvPr>
        </p:nvSpPr>
        <p:spPr/>
        <p:txBody>
          <a:bodyPr/>
          <a:lstStyle/>
          <a:p>
            <a:fld id="{77528F96-5E64-A646-A51E-0031DCEABF39}" type="datetimeFigureOut">
              <a:rPr lang="en-US" smtClean="0"/>
              <a:t>8/9/25</a:t>
            </a:fld>
            <a:endParaRPr lang="en-US"/>
          </a:p>
        </p:txBody>
      </p:sp>
      <p:sp>
        <p:nvSpPr>
          <p:cNvPr id="4" name="Footer Placeholder 3">
            <a:extLst>
              <a:ext uri="{FF2B5EF4-FFF2-40B4-BE49-F238E27FC236}">
                <a16:creationId xmlns:a16="http://schemas.microsoft.com/office/drawing/2014/main" id="{19E76456-38EF-BCEF-6B35-AC7AC151899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153865F-3288-0FA6-4B7F-A4CEED53D7C5}"/>
              </a:ext>
            </a:extLst>
          </p:cNvPr>
          <p:cNvSpPr>
            <a:spLocks noGrp="1"/>
          </p:cNvSpPr>
          <p:nvPr>
            <p:ph type="sldNum" sz="quarter" idx="12"/>
          </p:nvPr>
        </p:nvSpPr>
        <p:spPr/>
        <p:txBody>
          <a:bodyPr/>
          <a:lstStyle/>
          <a:p>
            <a:fld id="{E794B8AC-5B91-7F42-A578-2BD348474F47}" type="slidenum">
              <a:rPr lang="en-US" smtClean="0"/>
              <a:t>‹#›</a:t>
            </a:fld>
            <a:endParaRPr lang="en-US"/>
          </a:p>
        </p:txBody>
      </p:sp>
    </p:spTree>
    <p:extLst>
      <p:ext uri="{BB962C8B-B14F-4D97-AF65-F5344CB8AC3E}">
        <p14:creationId xmlns:p14="http://schemas.microsoft.com/office/powerpoint/2010/main" val="15259087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0D349F6-D9F8-395A-5138-08DCE85B6CDA}"/>
              </a:ext>
            </a:extLst>
          </p:cNvPr>
          <p:cNvSpPr>
            <a:spLocks noGrp="1"/>
          </p:cNvSpPr>
          <p:nvPr>
            <p:ph type="dt" sz="half" idx="10"/>
          </p:nvPr>
        </p:nvSpPr>
        <p:spPr/>
        <p:txBody>
          <a:bodyPr/>
          <a:lstStyle/>
          <a:p>
            <a:fld id="{77528F96-5E64-A646-A51E-0031DCEABF39}" type="datetimeFigureOut">
              <a:rPr lang="en-US" smtClean="0"/>
              <a:t>8/9/25</a:t>
            </a:fld>
            <a:endParaRPr lang="en-US"/>
          </a:p>
        </p:txBody>
      </p:sp>
      <p:sp>
        <p:nvSpPr>
          <p:cNvPr id="3" name="Footer Placeholder 2">
            <a:extLst>
              <a:ext uri="{FF2B5EF4-FFF2-40B4-BE49-F238E27FC236}">
                <a16:creationId xmlns:a16="http://schemas.microsoft.com/office/drawing/2014/main" id="{097B07B0-0A90-47ED-0B48-0944AE56D84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BE54876-1F60-72E6-0120-AA5BB0DEF29F}"/>
              </a:ext>
            </a:extLst>
          </p:cNvPr>
          <p:cNvSpPr>
            <a:spLocks noGrp="1"/>
          </p:cNvSpPr>
          <p:nvPr>
            <p:ph type="sldNum" sz="quarter" idx="12"/>
          </p:nvPr>
        </p:nvSpPr>
        <p:spPr/>
        <p:txBody>
          <a:bodyPr/>
          <a:lstStyle/>
          <a:p>
            <a:fld id="{E794B8AC-5B91-7F42-A578-2BD348474F47}" type="slidenum">
              <a:rPr lang="en-US" smtClean="0"/>
              <a:t>‹#›</a:t>
            </a:fld>
            <a:endParaRPr lang="en-US"/>
          </a:p>
        </p:txBody>
      </p:sp>
    </p:spTree>
    <p:extLst>
      <p:ext uri="{BB962C8B-B14F-4D97-AF65-F5344CB8AC3E}">
        <p14:creationId xmlns:p14="http://schemas.microsoft.com/office/powerpoint/2010/main" val="32919559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2AE474-363B-7DAF-914D-3D251F2086A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5C9328F-E32E-54FF-4E5E-593684A6667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9336745-7BD9-401B-1C15-AC56D77E4A0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92673C0-494B-C59A-02C0-2D88780A70F9}"/>
              </a:ext>
            </a:extLst>
          </p:cNvPr>
          <p:cNvSpPr>
            <a:spLocks noGrp="1"/>
          </p:cNvSpPr>
          <p:nvPr>
            <p:ph type="dt" sz="half" idx="10"/>
          </p:nvPr>
        </p:nvSpPr>
        <p:spPr/>
        <p:txBody>
          <a:bodyPr/>
          <a:lstStyle/>
          <a:p>
            <a:fld id="{77528F96-5E64-A646-A51E-0031DCEABF39}" type="datetimeFigureOut">
              <a:rPr lang="en-US" smtClean="0"/>
              <a:t>8/9/25</a:t>
            </a:fld>
            <a:endParaRPr lang="en-US"/>
          </a:p>
        </p:txBody>
      </p:sp>
      <p:sp>
        <p:nvSpPr>
          <p:cNvPr id="6" name="Footer Placeholder 5">
            <a:extLst>
              <a:ext uri="{FF2B5EF4-FFF2-40B4-BE49-F238E27FC236}">
                <a16:creationId xmlns:a16="http://schemas.microsoft.com/office/drawing/2014/main" id="{6CBEF52F-B5C4-71D7-EBF9-1D3B0301FAD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1F75AB6-AF18-38EA-434E-4A814011141E}"/>
              </a:ext>
            </a:extLst>
          </p:cNvPr>
          <p:cNvSpPr>
            <a:spLocks noGrp="1"/>
          </p:cNvSpPr>
          <p:nvPr>
            <p:ph type="sldNum" sz="quarter" idx="12"/>
          </p:nvPr>
        </p:nvSpPr>
        <p:spPr/>
        <p:txBody>
          <a:bodyPr/>
          <a:lstStyle/>
          <a:p>
            <a:fld id="{E794B8AC-5B91-7F42-A578-2BD348474F47}" type="slidenum">
              <a:rPr lang="en-US" smtClean="0"/>
              <a:t>‹#›</a:t>
            </a:fld>
            <a:endParaRPr lang="en-US"/>
          </a:p>
        </p:txBody>
      </p:sp>
    </p:spTree>
    <p:extLst>
      <p:ext uri="{BB962C8B-B14F-4D97-AF65-F5344CB8AC3E}">
        <p14:creationId xmlns:p14="http://schemas.microsoft.com/office/powerpoint/2010/main" val="28473997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FF68BD-BA37-F0E2-FDE8-0552EF9124B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625E852-C168-A9EB-71F0-EC4119757AE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B19C9C5-C506-4657-9C20-1CE1AC97AF7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93D0DB6-FB13-4000-030D-7A6BB1EB2DA3}"/>
              </a:ext>
            </a:extLst>
          </p:cNvPr>
          <p:cNvSpPr>
            <a:spLocks noGrp="1"/>
          </p:cNvSpPr>
          <p:nvPr>
            <p:ph type="dt" sz="half" idx="10"/>
          </p:nvPr>
        </p:nvSpPr>
        <p:spPr/>
        <p:txBody>
          <a:bodyPr/>
          <a:lstStyle/>
          <a:p>
            <a:fld id="{77528F96-5E64-A646-A51E-0031DCEABF39}" type="datetimeFigureOut">
              <a:rPr lang="en-US" smtClean="0"/>
              <a:t>8/9/25</a:t>
            </a:fld>
            <a:endParaRPr lang="en-US"/>
          </a:p>
        </p:txBody>
      </p:sp>
      <p:sp>
        <p:nvSpPr>
          <p:cNvPr id="6" name="Footer Placeholder 5">
            <a:extLst>
              <a:ext uri="{FF2B5EF4-FFF2-40B4-BE49-F238E27FC236}">
                <a16:creationId xmlns:a16="http://schemas.microsoft.com/office/drawing/2014/main" id="{10822A9F-D099-B309-EB47-B4B86BAB557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136047F-BDAD-D193-AC4A-6B654824D66C}"/>
              </a:ext>
            </a:extLst>
          </p:cNvPr>
          <p:cNvSpPr>
            <a:spLocks noGrp="1"/>
          </p:cNvSpPr>
          <p:nvPr>
            <p:ph type="sldNum" sz="quarter" idx="12"/>
          </p:nvPr>
        </p:nvSpPr>
        <p:spPr/>
        <p:txBody>
          <a:bodyPr/>
          <a:lstStyle/>
          <a:p>
            <a:fld id="{E794B8AC-5B91-7F42-A578-2BD348474F47}" type="slidenum">
              <a:rPr lang="en-US" smtClean="0"/>
              <a:t>‹#›</a:t>
            </a:fld>
            <a:endParaRPr lang="en-US"/>
          </a:p>
        </p:txBody>
      </p:sp>
    </p:spTree>
    <p:extLst>
      <p:ext uri="{BB962C8B-B14F-4D97-AF65-F5344CB8AC3E}">
        <p14:creationId xmlns:p14="http://schemas.microsoft.com/office/powerpoint/2010/main" val="6345523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805BAB0-08FD-1B1D-492D-0566229CFD7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1E0BD54-B1B8-DB5D-64C1-07D6E0809FA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09DEFD4-FAA0-9808-0370-61D8B060489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77528F96-5E64-A646-A51E-0031DCEABF39}" type="datetimeFigureOut">
              <a:rPr lang="en-US" smtClean="0"/>
              <a:t>8/9/25</a:t>
            </a:fld>
            <a:endParaRPr lang="en-US"/>
          </a:p>
        </p:txBody>
      </p:sp>
      <p:sp>
        <p:nvSpPr>
          <p:cNvPr id="5" name="Footer Placeholder 4">
            <a:extLst>
              <a:ext uri="{FF2B5EF4-FFF2-40B4-BE49-F238E27FC236}">
                <a16:creationId xmlns:a16="http://schemas.microsoft.com/office/drawing/2014/main" id="{AF1785AD-124D-3874-282F-C7BA1EC7AA2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8906A66D-981D-7B2A-BB94-F0C89C91074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E794B8AC-5B91-7F42-A578-2BD348474F47}" type="slidenum">
              <a:rPr lang="en-US" smtClean="0"/>
              <a:t>‹#›</a:t>
            </a:fld>
            <a:endParaRPr lang="en-US"/>
          </a:p>
        </p:txBody>
      </p:sp>
    </p:spTree>
    <p:extLst>
      <p:ext uri="{BB962C8B-B14F-4D97-AF65-F5344CB8AC3E}">
        <p14:creationId xmlns:p14="http://schemas.microsoft.com/office/powerpoint/2010/main" val="85681134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9.jpeg"/><Relationship Id="rId5" Type="http://schemas.openxmlformats.org/officeDocument/2006/relationships/image" Target="../media/image28.png"/><Relationship Id="rId4" Type="http://schemas.openxmlformats.org/officeDocument/2006/relationships/image" Target="../media/image27.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hyperlink" Target="https://www.graphcore.ai/posts/how-to-use-openais-whisper-for-speech-recognition" TargetMode="External"/><Relationship Id="rId4" Type="http://schemas.openxmlformats.org/officeDocument/2006/relationships/image" Target="../media/image36.png"/></Relationships>
</file>

<file path=ppt/slides/_rels/slide15.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png"/><Relationship Id="rId7" Type="http://schemas.openxmlformats.org/officeDocument/2006/relationships/image" Target="../media/image40.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 Id="rId9" Type="http://schemas.openxmlformats.org/officeDocument/2006/relationships/image" Target="../media/image42.png"/></Relationships>
</file>

<file path=ppt/slides/_rels/slide16.xml.rels><?xml version="1.0" encoding="UTF-8" standalone="yes"?>
<Relationships xmlns="http://schemas.openxmlformats.org/package/2006/relationships"><Relationship Id="rId8" Type="http://schemas.openxmlformats.org/officeDocument/2006/relationships/hyperlink" Target="https://openai.com/index/gpt-4-research/" TargetMode="External"/><Relationship Id="rId3" Type="http://schemas.openxmlformats.org/officeDocument/2006/relationships/image" Target="../media/image3.png"/><Relationship Id="rId7" Type="http://schemas.openxmlformats.org/officeDocument/2006/relationships/hyperlink" Target="https://www.llama.com/"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 Id="rId9" Type="http://schemas.openxmlformats.org/officeDocument/2006/relationships/hyperlink" Target="https://deepmind.google/models/gemini/"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hyperlink" Target="https://datasciencedojo.com/blog/llama-model-debate/" TargetMode="External"/></Relationships>
</file>

<file path=ppt/slides/_rels/slide18.xml.rels><?xml version="1.0" encoding="UTF-8" standalone="yes"?>
<Relationships xmlns="http://schemas.openxmlformats.org/package/2006/relationships"><Relationship Id="rId3" Type="http://schemas.openxmlformats.org/officeDocument/2006/relationships/hyperlink" Target="https://www.datacamp.com/blog/llama-3-2"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hyperlink" Target="https://blog.gopenai.com/low-rank-adaptation-lora-in-ai-models-what-is-it-and-how-it-works-cf737e815e95" TargetMode="External"/><Relationship Id="rId4" Type="http://schemas.openxmlformats.org/officeDocument/2006/relationships/image" Target="../media/image48.jpe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svg"/></Relationships>
</file>

<file path=ppt/slides/_rels/slide20.xml.rels><?xml version="1.0" encoding="UTF-8" standalone="yes"?>
<Relationships xmlns="http://schemas.openxmlformats.org/package/2006/relationships"><Relationship Id="rId8" Type="http://schemas.openxmlformats.org/officeDocument/2006/relationships/hyperlink" Target="https://techcommunity.microsoft.com/blog/azure-ai-services-blog/azure-ai-speech-text-to-speech-feb-2025-updates-new-hd-voices-and-more/4387263?utm_source=chatgpt.com" TargetMode="External"/><Relationship Id="rId3" Type="http://schemas.openxmlformats.org/officeDocument/2006/relationships/image" Target="../media/image3.png"/><Relationship Id="rId7" Type="http://schemas.openxmlformats.org/officeDocument/2006/relationships/image" Target="../media/image52.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51.png"/><Relationship Id="rId11" Type="http://schemas.openxmlformats.org/officeDocument/2006/relationships/hyperlink" Target="https://cloud.google.com/text-to-speech?utm_source=chatgpt.com&amp;hl=en" TargetMode="External"/><Relationship Id="rId5" Type="http://schemas.openxmlformats.org/officeDocument/2006/relationships/image" Target="../media/image50.png"/><Relationship Id="rId10" Type="http://schemas.openxmlformats.org/officeDocument/2006/relationships/hyperlink" Target="https://aws.amazon.com/polly/?utm_source=chatgpt.com" TargetMode="External"/><Relationship Id="rId4" Type="http://schemas.openxmlformats.org/officeDocument/2006/relationships/image" Target="../media/image49.png"/><Relationship Id="rId9" Type="http://schemas.openxmlformats.org/officeDocument/2006/relationships/hyperlink" Target="https://elevenlabs.io/blog/eleven-v3?utm_source=chatgpt.com"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hyperlink" Target="https://www.marktechpost.com/2025/01/24/llasa-3b-a-llama-3-2b-fine-tuned-text-to-speech-model-with-ultra-realistic-audio-emotional-expressiveness-and-multilingual-support/" TargetMode="External"/><Relationship Id="rId5" Type="http://schemas.openxmlformats.org/officeDocument/2006/relationships/image" Target="../media/image53.png"/><Relationship Id="rId4" Type="http://schemas.openxmlformats.org/officeDocument/2006/relationships/hyperlink" Target="https://www.reddit.com/r/StableDiffusion/comments/1g2giso/new_stateoftheart_tts_model_released_f5tts/" TargetMode="External"/></Relationships>
</file>

<file path=ppt/slides/_rels/slide22.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3.png"/><Relationship Id="rId7" Type="http://schemas.openxmlformats.org/officeDocument/2006/relationships/image" Target="../media/image56.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55.png"/><Relationship Id="rId11" Type="http://schemas.openxmlformats.org/officeDocument/2006/relationships/hyperlink" Target="https://kokorottsai.com/" TargetMode="External"/><Relationship Id="rId5" Type="http://schemas.openxmlformats.org/officeDocument/2006/relationships/image" Target="../media/image54.png"/><Relationship Id="rId10" Type="http://schemas.openxmlformats.org/officeDocument/2006/relationships/image" Target="../media/image59.png"/><Relationship Id="rId4" Type="http://schemas.openxmlformats.org/officeDocument/2006/relationships/hyperlink" Target="https://huggingface.co/hexgrad/Kokoro-82M" TargetMode="External"/><Relationship Id="rId9" Type="http://schemas.openxmlformats.org/officeDocument/2006/relationships/image" Target="../media/image58.png"/></Relationships>
</file>

<file path=ppt/slides/_rels/slide23.xml.rels><?xml version="1.0" encoding="UTF-8" standalone="yes"?>
<Relationships xmlns="http://schemas.openxmlformats.org/package/2006/relationships"><Relationship Id="rId3" Type="http://schemas.openxmlformats.org/officeDocument/2006/relationships/image" Target="../media/image61.sv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25.xml.rels><?xml version="1.0" encoding="UTF-8" standalone="yes"?>
<Relationships xmlns="http://schemas.openxmlformats.org/package/2006/relationships"><Relationship Id="rId8" Type="http://schemas.openxmlformats.org/officeDocument/2006/relationships/hyperlink" Target="https://arxiv.org/abs/2301.02111" TargetMode="External"/><Relationship Id="rId3" Type="http://schemas.openxmlformats.org/officeDocument/2006/relationships/image" Target="../media/image3.png"/><Relationship Id="rId7" Type="http://schemas.openxmlformats.org/officeDocument/2006/relationships/hyperlink" Target="https://ai.meta.com/research/publications/seamlessm4t-massively-multilingual-multimodal-machine-translation/"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65.jpeg"/><Relationship Id="rId5" Type="http://schemas.openxmlformats.org/officeDocument/2006/relationships/image" Target="../media/image64.png"/><Relationship Id="rId4" Type="http://schemas.openxmlformats.org/officeDocument/2006/relationships/image" Target="../media/image63.png"/></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69.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27.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image" Target="../media/image3.png"/><Relationship Id="rId7" Type="http://schemas.openxmlformats.org/officeDocument/2006/relationships/image" Target="../media/image73.jpe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72.jpeg"/><Relationship Id="rId5" Type="http://schemas.openxmlformats.org/officeDocument/2006/relationships/image" Target="../media/image71.jpeg"/><Relationship Id="rId4" Type="http://schemas.openxmlformats.org/officeDocument/2006/relationships/image" Target="../media/image70.jpeg"/></Relationships>
</file>

<file path=ppt/slides/_rels/slide28.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image" Target="../media/image3.png"/><Relationship Id="rId7" Type="http://schemas.openxmlformats.org/officeDocument/2006/relationships/image" Target="../media/image77.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76.png"/><Relationship Id="rId11" Type="http://schemas.openxmlformats.org/officeDocument/2006/relationships/image" Target="../media/image81.png"/><Relationship Id="rId5" Type="http://schemas.openxmlformats.org/officeDocument/2006/relationships/image" Target="../media/image75.png"/><Relationship Id="rId10" Type="http://schemas.openxmlformats.org/officeDocument/2006/relationships/image" Target="../media/image80.png"/><Relationship Id="rId4" Type="http://schemas.openxmlformats.org/officeDocument/2006/relationships/hyperlink" Target="https://huggingface.co/roshnipal/llama-3.2-3B-bnb-4bit-finetuned-model" TargetMode="External"/><Relationship Id="rId9" Type="http://schemas.openxmlformats.org/officeDocument/2006/relationships/image" Target="../media/image79.png"/></Relationships>
</file>

<file path=ppt/slides/_rels/slide29.xml.rels><?xml version="1.0" encoding="UTF-8" standalone="yes"?>
<Relationships xmlns="http://schemas.openxmlformats.org/package/2006/relationships"><Relationship Id="rId3" Type="http://schemas.openxmlformats.org/officeDocument/2006/relationships/image" Target="../media/image83.svg"/><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84.png"/></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85.png"/></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87.png"/><Relationship Id="rId4" Type="http://schemas.openxmlformats.org/officeDocument/2006/relationships/image" Target="../media/image86.png"/></Relationships>
</file>

<file path=ppt/slides/_rels/slide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89.svg"/><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92.jpeg"/><Relationship Id="rId5" Type="http://schemas.openxmlformats.org/officeDocument/2006/relationships/image" Target="../media/image91.png"/><Relationship Id="rId4" Type="http://schemas.openxmlformats.org/officeDocument/2006/relationships/image" Target="../media/image90.png"/></Relationships>
</file>

<file path=ppt/slides/_rels/slide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93.jpe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96.png"/><Relationship Id="rId5" Type="http://schemas.openxmlformats.org/officeDocument/2006/relationships/image" Target="../media/image3.png"/><Relationship Id="rId4" Type="http://schemas.openxmlformats.org/officeDocument/2006/relationships/notesSlide" Target="../notesSlides/notesSlide36.xml"/></Relationships>
</file>

<file path=ppt/slides/_rels/slide41.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hyperlink" Target="https://doi.org/10.57967/hf/4329" TargetMode="External"/><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hyperlink" Target="https://doi.org/10.48550/arXiv.2203.02395" TargetMode="External"/><Relationship Id="rId5" Type="http://schemas.openxmlformats.org/officeDocument/2006/relationships/hyperlink" Target="https://doi.org/10.48550/arXiv.2306.07691" TargetMode="External"/><Relationship Id="rId4" Type="http://schemas.openxmlformats.org/officeDocument/2006/relationships/hyperlink" Target="https://doi.org/10.48550/arXiv.2410.06885" TargetMode="External"/></Relationships>
</file>

<file path=ppt/slides/_rels/slide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2.jpeg"/><Relationship Id="rId5" Type="http://schemas.openxmlformats.org/officeDocument/2006/relationships/image" Target="../media/image21.jpeg"/><Relationship Id="rId4" Type="http://schemas.openxmlformats.org/officeDocument/2006/relationships/image" Target="../media/image20.jpeg"/></Relationships>
</file>

<file path=ppt/slides/_rels/slide8.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1A1AA76-7B4E-CC8D-C58A-75E96A2C3D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1814" y="137620"/>
            <a:ext cx="1667628" cy="1678249"/>
          </a:xfrm>
          <a:prstGeom prst="rect">
            <a:avLst/>
          </a:prstGeom>
        </p:spPr>
      </p:pic>
      <p:sp>
        <p:nvSpPr>
          <p:cNvPr id="6" name="TextBox 5">
            <a:extLst>
              <a:ext uri="{FF2B5EF4-FFF2-40B4-BE49-F238E27FC236}">
                <a16:creationId xmlns:a16="http://schemas.microsoft.com/office/drawing/2014/main" id="{159452C8-5742-6DAA-2C43-A0B5A3413C66}"/>
              </a:ext>
            </a:extLst>
          </p:cNvPr>
          <p:cNvSpPr txBox="1"/>
          <p:nvPr/>
        </p:nvSpPr>
        <p:spPr>
          <a:xfrm>
            <a:off x="3048000" y="2033337"/>
            <a:ext cx="5860869" cy="830997"/>
          </a:xfrm>
          <a:prstGeom prst="rect">
            <a:avLst/>
          </a:prstGeom>
          <a:noFill/>
        </p:spPr>
        <p:txBody>
          <a:bodyPr wrap="square" rtlCol="0">
            <a:spAutoFit/>
          </a:bodyPr>
          <a:lstStyle/>
          <a:p>
            <a:pPr algn="ctr"/>
            <a:r>
              <a:rPr lang="en-US" sz="2400" b="1" dirty="0">
                <a:latin typeface="Times New Roman" panose="02020603050405020304" pitchFamily="18" charset="0"/>
                <a:cs typeface="Times New Roman" panose="02020603050405020304" pitchFamily="18" charset="0"/>
              </a:rPr>
              <a:t>EduBot: A Voice-Driven Conversational AI for University Support System </a:t>
            </a:r>
          </a:p>
        </p:txBody>
      </p:sp>
      <p:sp>
        <p:nvSpPr>
          <p:cNvPr id="10" name="Subtitle 2">
            <a:extLst>
              <a:ext uri="{FF2B5EF4-FFF2-40B4-BE49-F238E27FC236}">
                <a16:creationId xmlns:a16="http://schemas.microsoft.com/office/drawing/2014/main" id="{1266F72D-1CE1-4BC4-5F62-9963B9D816DD}"/>
              </a:ext>
            </a:extLst>
          </p:cNvPr>
          <p:cNvSpPr txBox="1">
            <a:spLocks/>
          </p:cNvSpPr>
          <p:nvPr/>
        </p:nvSpPr>
        <p:spPr>
          <a:xfrm>
            <a:off x="3206745" y="3234152"/>
            <a:ext cx="5778503" cy="93224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solidFill>
                  <a:srgbClr val="0070C0"/>
                </a:solidFill>
                <a:latin typeface="Times New Roman" panose="02020603050405020304" pitchFamily="18" charset="0"/>
                <a:cs typeface="Times New Roman" panose="02020603050405020304" pitchFamily="18" charset="0"/>
              </a:rPr>
              <a:t>Roshni Pal</a:t>
            </a:r>
          </a:p>
          <a:p>
            <a:r>
              <a:rPr lang="en-US" baseline="30000" dirty="0">
                <a:solidFill>
                  <a:srgbClr val="0070C0"/>
                </a:solidFill>
                <a:latin typeface="Times New Roman" panose="02020603050405020304" pitchFamily="18" charset="0"/>
                <a:cs typeface="Times New Roman" panose="02020603050405020304" pitchFamily="18" charset="0"/>
              </a:rPr>
              <a:t>Committee Chair: Dr. Long Jiao</a:t>
            </a:r>
            <a:br>
              <a:rPr lang="en-US" baseline="30000" dirty="0">
                <a:solidFill>
                  <a:srgbClr val="0070C0"/>
                </a:solidFill>
                <a:latin typeface="Times New Roman" panose="02020603050405020304" pitchFamily="18" charset="0"/>
                <a:cs typeface="Times New Roman" panose="02020603050405020304" pitchFamily="18" charset="0"/>
              </a:rPr>
            </a:br>
            <a:r>
              <a:rPr lang="en-US" baseline="30000" dirty="0">
                <a:solidFill>
                  <a:srgbClr val="0070C0"/>
                </a:solidFill>
                <a:latin typeface="Times New Roman" panose="02020603050405020304" pitchFamily="18" charset="0"/>
                <a:cs typeface="Times New Roman" panose="02020603050405020304" pitchFamily="18" charset="0"/>
              </a:rPr>
              <a:t>Committee members: Dr. Ashokkumar Patel, Dr. Yuchou</a:t>
            </a:r>
            <a:r>
              <a:rPr lang="en-US" dirty="0"/>
              <a:t> </a:t>
            </a:r>
            <a:r>
              <a:rPr lang="en-US" baseline="30000" dirty="0">
                <a:solidFill>
                  <a:srgbClr val="0070C0"/>
                </a:solidFill>
                <a:latin typeface="Times New Roman" panose="02020603050405020304" pitchFamily="18" charset="0"/>
                <a:cs typeface="Times New Roman" panose="02020603050405020304" pitchFamily="18" charset="0"/>
              </a:rPr>
              <a:t>Chang</a:t>
            </a:r>
          </a:p>
        </p:txBody>
      </p:sp>
      <p:sp>
        <p:nvSpPr>
          <p:cNvPr id="11" name="TextBox 10">
            <a:extLst>
              <a:ext uri="{FF2B5EF4-FFF2-40B4-BE49-F238E27FC236}">
                <a16:creationId xmlns:a16="http://schemas.microsoft.com/office/drawing/2014/main" id="{4BB6FD37-10B0-6A80-6E8E-E6F754BE24F8}"/>
              </a:ext>
            </a:extLst>
          </p:cNvPr>
          <p:cNvSpPr txBox="1"/>
          <p:nvPr/>
        </p:nvSpPr>
        <p:spPr>
          <a:xfrm>
            <a:off x="3165563" y="4961224"/>
            <a:ext cx="5860869" cy="646331"/>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Master's Thesis in Data Science</a:t>
            </a:r>
          </a:p>
          <a:p>
            <a:pPr algn="ctr"/>
            <a:r>
              <a:rPr lang="en-US" dirty="0">
                <a:latin typeface="Times New Roman" panose="02020603050405020304" pitchFamily="18" charset="0"/>
                <a:cs typeface="Times New Roman" panose="02020603050405020304" pitchFamily="18" charset="0"/>
              </a:rPr>
              <a:t> University of Massachusetts, Dartmouth</a:t>
            </a:r>
          </a:p>
        </p:txBody>
      </p:sp>
      <p:sp>
        <p:nvSpPr>
          <p:cNvPr id="12" name="TextBox 11">
            <a:extLst>
              <a:ext uri="{FF2B5EF4-FFF2-40B4-BE49-F238E27FC236}">
                <a16:creationId xmlns:a16="http://schemas.microsoft.com/office/drawing/2014/main" id="{806FB2E2-08A6-E222-0B4F-ABC16D3162E8}"/>
              </a:ext>
            </a:extLst>
          </p:cNvPr>
          <p:cNvSpPr txBox="1"/>
          <p:nvPr/>
        </p:nvSpPr>
        <p:spPr>
          <a:xfrm>
            <a:off x="5085805" y="5681897"/>
            <a:ext cx="1785257"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August 4</a:t>
            </a:r>
            <a:r>
              <a:rPr lang="en-US" baseline="30000" dirty="0">
                <a:latin typeface="Times New Roman" panose="02020603050405020304" pitchFamily="18" charset="0"/>
                <a:cs typeface="Times New Roman" panose="02020603050405020304" pitchFamily="18" charset="0"/>
              </a:rPr>
              <a:t>th</a:t>
            </a:r>
            <a:r>
              <a:rPr lang="en-US" dirty="0">
                <a:latin typeface="Times New Roman" panose="02020603050405020304" pitchFamily="18" charset="0"/>
                <a:cs typeface="Times New Roman" panose="02020603050405020304" pitchFamily="18" charset="0"/>
              </a:rPr>
              <a:t> , 2025</a:t>
            </a:r>
          </a:p>
        </p:txBody>
      </p:sp>
      <p:pic>
        <p:nvPicPr>
          <p:cNvPr id="14" name="Picture 13" descr="A picture containing font, graphics, screenshot, graphic design&#10;&#10;Description automatically generated">
            <a:extLst>
              <a:ext uri="{FF2B5EF4-FFF2-40B4-BE49-F238E27FC236}">
                <a16:creationId xmlns:a16="http://schemas.microsoft.com/office/drawing/2014/main" id="{D5B15542-D020-3409-A59C-5AAEE3BABFD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20814" y="657184"/>
            <a:ext cx="3777902" cy="639119"/>
          </a:xfrm>
          <a:prstGeom prst="rect">
            <a:avLst/>
          </a:prstGeom>
        </p:spPr>
      </p:pic>
      <p:pic>
        <p:nvPicPr>
          <p:cNvPr id="5" name="Picture 4" descr="A blue text on a black background&#10;&#10;AI-generated content may be incorrect.">
            <a:extLst>
              <a:ext uri="{FF2B5EF4-FFF2-40B4-BE49-F238E27FC236}">
                <a16:creationId xmlns:a16="http://schemas.microsoft.com/office/drawing/2014/main" id="{BA231F70-7615-4995-0D86-C19530B24983}"/>
              </a:ext>
            </a:extLst>
          </p:cNvPr>
          <p:cNvPicPr>
            <a:picLocks noChangeAspect="1"/>
          </p:cNvPicPr>
          <p:nvPr/>
        </p:nvPicPr>
        <p:blipFill>
          <a:blip r:embed="rId5"/>
          <a:stretch>
            <a:fillRect/>
          </a:stretch>
        </p:blipFill>
        <p:spPr>
          <a:xfrm>
            <a:off x="8557016" y="6104245"/>
            <a:ext cx="3441700" cy="508000"/>
          </a:xfrm>
          <a:prstGeom prst="rect">
            <a:avLst/>
          </a:prstGeom>
        </p:spPr>
      </p:pic>
    </p:spTree>
    <p:extLst>
      <p:ext uri="{BB962C8B-B14F-4D97-AF65-F5344CB8AC3E}">
        <p14:creationId xmlns:p14="http://schemas.microsoft.com/office/powerpoint/2010/main" val="21126236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B376A6-5961-AEB8-BB0C-1A906939C2B9}"/>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560393BC-310F-694E-82E8-CEDE87F4B9D9}"/>
              </a:ext>
            </a:extLst>
          </p:cNvPr>
          <p:cNvSpPr/>
          <p:nvPr/>
        </p:nvSpPr>
        <p:spPr>
          <a:xfrm>
            <a:off x="1" y="269719"/>
            <a:ext cx="8681292" cy="522215"/>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78"/>
            <a:endParaRPr lang="en-US" sz="1351">
              <a:solidFill>
                <a:prstClr val="white"/>
              </a:solidFill>
              <a:latin typeface="Times New Roman" panose="02020603050405020304" pitchFamily="18" charset="0"/>
              <a:cs typeface="Times New Roman" panose="02020603050405020304" pitchFamily="18" charset="0"/>
            </a:endParaRPr>
          </a:p>
        </p:txBody>
      </p:sp>
      <p:pic>
        <p:nvPicPr>
          <p:cNvPr id="9" name="Picture 8" descr="A blue text on a black background&#10;&#10;AI-generated content may be incorrect.">
            <a:extLst>
              <a:ext uri="{FF2B5EF4-FFF2-40B4-BE49-F238E27FC236}">
                <a16:creationId xmlns:a16="http://schemas.microsoft.com/office/drawing/2014/main" id="{91451F8D-F67F-268F-FA11-B2C66EE58124}"/>
              </a:ext>
            </a:extLst>
          </p:cNvPr>
          <p:cNvPicPr>
            <a:picLocks noChangeAspect="1"/>
          </p:cNvPicPr>
          <p:nvPr/>
        </p:nvPicPr>
        <p:blipFill>
          <a:blip r:embed="rId3"/>
          <a:stretch>
            <a:fillRect/>
          </a:stretch>
        </p:blipFill>
        <p:spPr>
          <a:xfrm>
            <a:off x="8681294" y="269719"/>
            <a:ext cx="3393194" cy="522215"/>
          </a:xfrm>
          <a:prstGeom prst="rect">
            <a:avLst/>
          </a:prstGeom>
        </p:spPr>
      </p:pic>
      <p:sp>
        <p:nvSpPr>
          <p:cNvPr id="2" name="TextBox 1">
            <a:extLst>
              <a:ext uri="{FF2B5EF4-FFF2-40B4-BE49-F238E27FC236}">
                <a16:creationId xmlns:a16="http://schemas.microsoft.com/office/drawing/2014/main" id="{E2523D4E-87BE-D8BC-DDE1-B360B738520C}"/>
              </a:ext>
            </a:extLst>
          </p:cNvPr>
          <p:cNvSpPr txBox="1"/>
          <p:nvPr/>
        </p:nvSpPr>
        <p:spPr>
          <a:xfrm>
            <a:off x="309159" y="330269"/>
            <a:ext cx="2804679" cy="400110"/>
          </a:xfrm>
          <a:prstGeom prst="rect">
            <a:avLst/>
          </a:prstGeom>
          <a:noFill/>
        </p:spPr>
        <p:txBody>
          <a:bodyPr wrap="none" rtlCol="0">
            <a:spAutoFit/>
          </a:bodyPr>
          <a:lstStyle/>
          <a:p>
            <a:r>
              <a:rPr lang="en-US" sz="2000" b="1" dirty="0">
                <a:solidFill>
                  <a:schemeClr val="bg1"/>
                </a:solidFill>
                <a:latin typeface="Times New Roman" panose="02020603050405020304" pitchFamily="18" charset="0"/>
                <a:cs typeface="Times New Roman" panose="02020603050405020304" pitchFamily="18" charset="0"/>
              </a:rPr>
              <a:t>What is Speech to Text?</a:t>
            </a:r>
          </a:p>
        </p:txBody>
      </p:sp>
      <p:sp>
        <p:nvSpPr>
          <p:cNvPr id="3" name="TextBox 2">
            <a:extLst>
              <a:ext uri="{FF2B5EF4-FFF2-40B4-BE49-F238E27FC236}">
                <a16:creationId xmlns:a16="http://schemas.microsoft.com/office/drawing/2014/main" id="{4BFFA400-16D0-227C-72A1-58D901D5C41F}"/>
              </a:ext>
            </a:extLst>
          </p:cNvPr>
          <p:cNvSpPr txBox="1"/>
          <p:nvPr/>
        </p:nvSpPr>
        <p:spPr>
          <a:xfrm>
            <a:off x="777240" y="1353312"/>
            <a:ext cx="10334880" cy="1679755"/>
          </a:xfrm>
          <a:prstGeom prst="rect">
            <a:avLst/>
          </a:prstGeom>
          <a:noFill/>
        </p:spPr>
        <p:txBody>
          <a:bodyPr wrap="none" rtlCol="0">
            <a:spAutoFit/>
          </a:bodyPr>
          <a:lstStyle/>
          <a:p>
            <a:pPr marL="285750" indent="-285750">
              <a:lnSpc>
                <a:spcPct val="200000"/>
              </a:lnSpc>
              <a:buFont typeface="Arial" panose="020B0604020202020204" pitchFamily="34" charset="0"/>
              <a:buChar char="•"/>
            </a:pPr>
            <a:r>
              <a:rPr lang="en-US" b="1" dirty="0">
                <a:solidFill>
                  <a:schemeClr val="accent1">
                    <a:lumMod val="75000"/>
                  </a:schemeClr>
                </a:solidFill>
              </a:rPr>
              <a:t>Converts spoken language into written text using automatic speech recognition (ASR) systems.</a:t>
            </a:r>
          </a:p>
          <a:p>
            <a:pPr marL="285750" indent="-285750">
              <a:lnSpc>
                <a:spcPct val="200000"/>
              </a:lnSpc>
              <a:buFont typeface="Arial" panose="020B0604020202020204" pitchFamily="34" charset="0"/>
              <a:buChar char="•"/>
            </a:pPr>
            <a:r>
              <a:rPr lang="en-US" b="1" dirty="0">
                <a:solidFill>
                  <a:schemeClr val="accent1">
                    <a:lumMod val="75000"/>
                  </a:schemeClr>
                </a:solidFill>
              </a:rPr>
              <a:t>Used in applications like voice assistants, transcription services, and subtitles.</a:t>
            </a:r>
          </a:p>
          <a:p>
            <a:pPr marL="285750" indent="-285750">
              <a:lnSpc>
                <a:spcPct val="200000"/>
              </a:lnSpc>
              <a:buFont typeface="Arial" panose="020B0604020202020204" pitchFamily="34" charset="0"/>
              <a:buChar char="•"/>
            </a:pPr>
            <a:r>
              <a:rPr lang="en-US" b="1" dirty="0">
                <a:solidFill>
                  <a:schemeClr val="accent1">
                    <a:lumMod val="75000"/>
                  </a:schemeClr>
                </a:solidFill>
              </a:rPr>
              <a:t>Powered by machine learning models trained on large audio-text datasets for high accuracy.</a:t>
            </a:r>
          </a:p>
        </p:txBody>
      </p:sp>
      <p:pic>
        <p:nvPicPr>
          <p:cNvPr id="3074" name="Picture 2" descr="Android Apps by OpenAI on Google Play">
            <a:extLst>
              <a:ext uri="{FF2B5EF4-FFF2-40B4-BE49-F238E27FC236}">
                <a16:creationId xmlns:a16="http://schemas.microsoft.com/office/drawing/2014/main" id="{C8E6B233-C6F7-3532-0CAB-37E750BE1A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2236" y="4109720"/>
            <a:ext cx="1382130" cy="138213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058F2948-2642-4DAA-A459-946555222F5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37176" y="3944020"/>
            <a:ext cx="1761836" cy="1761836"/>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Meta Vector Art, Icons, and Graphics for Free Download">
            <a:extLst>
              <a:ext uri="{FF2B5EF4-FFF2-40B4-BE49-F238E27FC236}">
                <a16:creationId xmlns:a16="http://schemas.microsoft.com/office/drawing/2014/main" id="{6E46DBE7-C107-4C28-7C4A-790AB201093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07460" y="3534341"/>
            <a:ext cx="2532888" cy="25328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0146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3EA7BC-E52B-8D73-71C8-DD2FD1102895}"/>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897173E1-FF33-DE0C-2E3C-9406B5436F88}"/>
              </a:ext>
            </a:extLst>
          </p:cNvPr>
          <p:cNvSpPr/>
          <p:nvPr/>
        </p:nvSpPr>
        <p:spPr>
          <a:xfrm>
            <a:off x="1" y="269719"/>
            <a:ext cx="8681292" cy="522215"/>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78"/>
            <a:endParaRPr lang="en-US" sz="1351" dirty="0">
              <a:solidFill>
                <a:prstClr val="white"/>
              </a:solidFill>
              <a:latin typeface="Times New Roman" panose="02020603050405020304" pitchFamily="18" charset="0"/>
              <a:cs typeface="Times New Roman" panose="02020603050405020304" pitchFamily="18" charset="0"/>
            </a:endParaRPr>
          </a:p>
        </p:txBody>
      </p:sp>
      <p:pic>
        <p:nvPicPr>
          <p:cNvPr id="9" name="Picture 8" descr="A blue text on a black background&#10;&#10;AI-generated content may be incorrect.">
            <a:extLst>
              <a:ext uri="{FF2B5EF4-FFF2-40B4-BE49-F238E27FC236}">
                <a16:creationId xmlns:a16="http://schemas.microsoft.com/office/drawing/2014/main" id="{11C0148B-988C-5501-F70D-0144E55827C4}"/>
              </a:ext>
            </a:extLst>
          </p:cNvPr>
          <p:cNvPicPr>
            <a:picLocks noChangeAspect="1"/>
          </p:cNvPicPr>
          <p:nvPr/>
        </p:nvPicPr>
        <p:blipFill>
          <a:blip r:embed="rId3"/>
          <a:stretch>
            <a:fillRect/>
          </a:stretch>
        </p:blipFill>
        <p:spPr>
          <a:xfrm>
            <a:off x="8681294" y="269719"/>
            <a:ext cx="3393194" cy="522215"/>
          </a:xfrm>
          <a:prstGeom prst="rect">
            <a:avLst/>
          </a:prstGeom>
        </p:spPr>
      </p:pic>
      <p:sp>
        <p:nvSpPr>
          <p:cNvPr id="2" name="TextBox 1">
            <a:extLst>
              <a:ext uri="{FF2B5EF4-FFF2-40B4-BE49-F238E27FC236}">
                <a16:creationId xmlns:a16="http://schemas.microsoft.com/office/drawing/2014/main" id="{6B1A37B5-4C11-8D4C-E833-7EB1024F8BF6}"/>
              </a:ext>
            </a:extLst>
          </p:cNvPr>
          <p:cNvSpPr txBox="1"/>
          <p:nvPr/>
        </p:nvSpPr>
        <p:spPr>
          <a:xfrm>
            <a:off x="309159" y="330269"/>
            <a:ext cx="2896947" cy="400110"/>
          </a:xfrm>
          <a:prstGeom prst="rect">
            <a:avLst/>
          </a:prstGeom>
          <a:noFill/>
        </p:spPr>
        <p:txBody>
          <a:bodyPr wrap="none" rtlCol="0">
            <a:spAutoFit/>
          </a:bodyPr>
          <a:lstStyle/>
          <a:p>
            <a:r>
              <a:rPr lang="en-US" sz="2000" b="1" dirty="0">
                <a:solidFill>
                  <a:schemeClr val="bg1"/>
                </a:solidFill>
                <a:latin typeface="Times New Roman" panose="02020603050405020304" pitchFamily="18" charset="0"/>
                <a:cs typeface="Times New Roman" panose="02020603050405020304" pitchFamily="18" charset="0"/>
              </a:rPr>
              <a:t>Overview of STT models</a:t>
            </a:r>
          </a:p>
        </p:txBody>
      </p:sp>
      <p:sp>
        <p:nvSpPr>
          <p:cNvPr id="4" name="TextBox 3">
            <a:extLst>
              <a:ext uri="{FF2B5EF4-FFF2-40B4-BE49-F238E27FC236}">
                <a16:creationId xmlns:a16="http://schemas.microsoft.com/office/drawing/2014/main" id="{00A5A0C0-24F1-CF7B-DAA4-EDA45092B22F}"/>
              </a:ext>
            </a:extLst>
          </p:cNvPr>
          <p:cNvSpPr txBox="1"/>
          <p:nvPr/>
        </p:nvSpPr>
        <p:spPr>
          <a:xfrm>
            <a:off x="2767974" y="1433834"/>
            <a:ext cx="7991290" cy="1200329"/>
          </a:xfrm>
          <a:prstGeom prst="rect">
            <a:avLst/>
          </a:prstGeom>
          <a:noFill/>
        </p:spPr>
        <p:txBody>
          <a:bodyPr wrap="none" rtlCol="0">
            <a:spAutoFit/>
          </a:bodyPr>
          <a:lstStyle/>
          <a:p>
            <a:r>
              <a:rPr lang="en-US" b="1" dirty="0"/>
              <a:t>Whisper</a:t>
            </a:r>
          </a:p>
          <a:p>
            <a:endParaRPr lang="en-US" b="1" dirty="0"/>
          </a:p>
          <a:p>
            <a:r>
              <a:rPr lang="en-US" dirty="0">
                <a:solidFill>
                  <a:srgbClr val="00B050"/>
                </a:solidFill>
              </a:rPr>
              <a:t>✔️</a:t>
            </a:r>
            <a:r>
              <a:rPr lang="en-US" dirty="0"/>
              <a:t>: High accuracy &amp; multilingual (100+ languages), open-source, runs locally</a:t>
            </a:r>
          </a:p>
          <a:p>
            <a:r>
              <a:rPr lang="en-US" dirty="0"/>
              <a:t>❌: Heavier model; needs good GPU/CPU for real-time performance</a:t>
            </a:r>
          </a:p>
        </p:txBody>
      </p:sp>
      <p:sp>
        <p:nvSpPr>
          <p:cNvPr id="5" name="TextBox 4">
            <a:extLst>
              <a:ext uri="{FF2B5EF4-FFF2-40B4-BE49-F238E27FC236}">
                <a16:creationId xmlns:a16="http://schemas.microsoft.com/office/drawing/2014/main" id="{EB5FD519-6F2A-9005-92C0-A0432F1D460A}"/>
              </a:ext>
            </a:extLst>
          </p:cNvPr>
          <p:cNvSpPr txBox="1"/>
          <p:nvPr/>
        </p:nvSpPr>
        <p:spPr>
          <a:xfrm>
            <a:off x="2767974" y="3044999"/>
            <a:ext cx="7103227" cy="1200329"/>
          </a:xfrm>
          <a:prstGeom prst="rect">
            <a:avLst/>
          </a:prstGeom>
          <a:noFill/>
        </p:spPr>
        <p:txBody>
          <a:bodyPr wrap="none" rtlCol="0">
            <a:spAutoFit/>
          </a:bodyPr>
          <a:lstStyle/>
          <a:p>
            <a:r>
              <a:rPr lang="en-US" b="1" dirty="0"/>
              <a:t> Conformer</a:t>
            </a:r>
          </a:p>
          <a:p>
            <a:endParaRPr lang="en-US" b="1" dirty="0"/>
          </a:p>
          <a:p>
            <a:r>
              <a:rPr lang="en-US" dirty="0">
                <a:solidFill>
                  <a:srgbClr val="00B050"/>
                </a:solidFill>
              </a:rPr>
              <a:t>✔️</a:t>
            </a:r>
            <a:r>
              <a:rPr lang="en-US" dirty="0"/>
              <a:t>: Optimized for real-time, cloud deployment, and scalable inference</a:t>
            </a:r>
          </a:p>
          <a:p>
            <a:r>
              <a:rPr lang="en-US" dirty="0"/>
              <a:t>❌: Not open-source; tied to Google ecosystem</a:t>
            </a:r>
          </a:p>
        </p:txBody>
      </p:sp>
      <p:sp>
        <p:nvSpPr>
          <p:cNvPr id="7" name="TextBox 6">
            <a:extLst>
              <a:ext uri="{FF2B5EF4-FFF2-40B4-BE49-F238E27FC236}">
                <a16:creationId xmlns:a16="http://schemas.microsoft.com/office/drawing/2014/main" id="{3C587527-26FF-37BD-218B-89FF79EACA4F}"/>
              </a:ext>
            </a:extLst>
          </p:cNvPr>
          <p:cNvSpPr txBox="1"/>
          <p:nvPr/>
        </p:nvSpPr>
        <p:spPr>
          <a:xfrm>
            <a:off x="2767974" y="4753619"/>
            <a:ext cx="7327647" cy="1200329"/>
          </a:xfrm>
          <a:prstGeom prst="rect">
            <a:avLst/>
          </a:prstGeom>
          <a:noFill/>
        </p:spPr>
        <p:txBody>
          <a:bodyPr wrap="none" rtlCol="0">
            <a:spAutoFit/>
          </a:bodyPr>
          <a:lstStyle/>
          <a:p>
            <a:r>
              <a:rPr lang="en-US" b="1" dirty="0"/>
              <a:t>Wav2Vec</a:t>
            </a:r>
          </a:p>
          <a:p>
            <a:endParaRPr lang="en-US" b="1" dirty="0"/>
          </a:p>
          <a:p>
            <a:r>
              <a:rPr lang="en-US" dirty="0">
                <a:solidFill>
                  <a:srgbClr val="00B050"/>
                </a:solidFill>
              </a:rPr>
              <a:t>✔️</a:t>
            </a:r>
            <a:r>
              <a:rPr lang="en-US" dirty="0"/>
              <a:t>: Great accuracy even with limited labeled data (low-resource friendly)</a:t>
            </a:r>
          </a:p>
          <a:p>
            <a:r>
              <a:rPr lang="en-US" dirty="0"/>
              <a:t>❌: Needs fine-tuning for domain-specific use cases</a:t>
            </a:r>
          </a:p>
        </p:txBody>
      </p:sp>
      <p:pic>
        <p:nvPicPr>
          <p:cNvPr id="12" name="Picture 11" descr="A black letter with a white background&#10;&#10;AI-generated content may be incorrect.">
            <a:extLst>
              <a:ext uri="{FF2B5EF4-FFF2-40B4-BE49-F238E27FC236}">
                <a16:creationId xmlns:a16="http://schemas.microsoft.com/office/drawing/2014/main" id="{85D70AD2-B5EF-F33E-F58E-71298E278829}"/>
              </a:ext>
            </a:extLst>
          </p:cNvPr>
          <p:cNvPicPr>
            <a:picLocks noChangeAspect="1"/>
          </p:cNvPicPr>
          <p:nvPr/>
        </p:nvPicPr>
        <p:blipFill>
          <a:blip r:embed="rId4"/>
          <a:stretch>
            <a:fillRect/>
          </a:stretch>
        </p:blipFill>
        <p:spPr>
          <a:xfrm>
            <a:off x="908558" y="5171370"/>
            <a:ext cx="1412240" cy="364829"/>
          </a:xfrm>
          <a:prstGeom prst="rect">
            <a:avLst/>
          </a:prstGeom>
        </p:spPr>
      </p:pic>
      <p:pic>
        <p:nvPicPr>
          <p:cNvPr id="1030" name="Picture 6" descr="Google_2015_logo">
            <a:extLst>
              <a:ext uri="{FF2B5EF4-FFF2-40B4-BE49-F238E27FC236}">
                <a16:creationId xmlns:a16="http://schemas.microsoft.com/office/drawing/2014/main" id="{BC3EB324-A658-5FBF-2A7C-0A8CA29170F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8559" y="3457650"/>
            <a:ext cx="1412240" cy="475454"/>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A black text with black letters&#10;&#10;AI-generated content may be incorrect.">
            <a:extLst>
              <a:ext uri="{FF2B5EF4-FFF2-40B4-BE49-F238E27FC236}">
                <a16:creationId xmlns:a16="http://schemas.microsoft.com/office/drawing/2014/main" id="{C16183B9-1270-D2D7-4C2F-E28639F7EC2B}"/>
              </a:ext>
            </a:extLst>
          </p:cNvPr>
          <p:cNvPicPr>
            <a:picLocks noChangeAspect="1"/>
          </p:cNvPicPr>
          <p:nvPr/>
        </p:nvPicPr>
        <p:blipFill>
          <a:blip r:embed="rId6"/>
          <a:stretch>
            <a:fillRect/>
          </a:stretch>
        </p:blipFill>
        <p:spPr>
          <a:xfrm>
            <a:off x="819172" y="1945245"/>
            <a:ext cx="1591013" cy="370767"/>
          </a:xfrm>
          <a:prstGeom prst="rect">
            <a:avLst/>
          </a:prstGeom>
        </p:spPr>
      </p:pic>
    </p:spTree>
    <p:extLst>
      <p:ext uri="{BB962C8B-B14F-4D97-AF65-F5344CB8AC3E}">
        <p14:creationId xmlns:p14="http://schemas.microsoft.com/office/powerpoint/2010/main" val="26086900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074DB6-FD4D-A96D-EADC-D6B52E2E9CFB}"/>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05564C70-4D82-325B-5FBA-7AE684C21B2F}"/>
              </a:ext>
            </a:extLst>
          </p:cNvPr>
          <p:cNvSpPr/>
          <p:nvPr/>
        </p:nvSpPr>
        <p:spPr>
          <a:xfrm>
            <a:off x="1" y="269719"/>
            <a:ext cx="8681292" cy="522215"/>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78"/>
            <a:endParaRPr lang="en-US" sz="1351" dirty="0">
              <a:solidFill>
                <a:prstClr val="white"/>
              </a:solidFill>
              <a:latin typeface="Times New Roman" panose="02020603050405020304" pitchFamily="18" charset="0"/>
              <a:cs typeface="Times New Roman" panose="02020603050405020304" pitchFamily="18" charset="0"/>
            </a:endParaRPr>
          </a:p>
        </p:txBody>
      </p:sp>
      <p:pic>
        <p:nvPicPr>
          <p:cNvPr id="9" name="Picture 8" descr="A blue text on a black background&#10;&#10;AI-generated content may be incorrect.">
            <a:extLst>
              <a:ext uri="{FF2B5EF4-FFF2-40B4-BE49-F238E27FC236}">
                <a16:creationId xmlns:a16="http://schemas.microsoft.com/office/drawing/2014/main" id="{61635630-5C38-1A0E-28EF-807843207F64}"/>
              </a:ext>
            </a:extLst>
          </p:cNvPr>
          <p:cNvPicPr>
            <a:picLocks noChangeAspect="1"/>
          </p:cNvPicPr>
          <p:nvPr/>
        </p:nvPicPr>
        <p:blipFill>
          <a:blip r:embed="rId3"/>
          <a:stretch>
            <a:fillRect/>
          </a:stretch>
        </p:blipFill>
        <p:spPr>
          <a:xfrm>
            <a:off x="8681294" y="269719"/>
            <a:ext cx="3393194" cy="522215"/>
          </a:xfrm>
          <a:prstGeom prst="rect">
            <a:avLst/>
          </a:prstGeom>
        </p:spPr>
      </p:pic>
      <p:sp>
        <p:nvSpPr>
          <p:cNvPr id="2" name="TextBox 1">
            <a:extLst>
              <a:ext uri="{FF2B5EF4-FFF2-40B4-BE49-F238E27FC236}">
                <a16:creationId xmlns:a16="http://schemas.microsoft.com/office/drawing/2014/main" id="{4C3CF482-A639-BC82-42A7-DCAB706ABC93}"/>
              </a:ext>
            </a:extLst>
          </p:cNvPr>
          <p:cNvSpPr txBox="1"/>
          <p:nvPr/>
        </p:nvSpPr>
        <p:spPr>
          <a:xfrm>
            <a:off x="309159" y="330269"/>
            <a:ext cx="2236510" cy="400110"/>
          </a:xfrm>
          <a:prstGeom prst="rect">
            <a:avLst/>
          </a:prstGeom>
          <a:noFill/>
        </p:spPr>
        <p:txBody>
          <a:bodyPr wrap="none" rtlCol="0">
            <a:spAutoFit/>
          </a:bodyPr>
          <a:lstStyle/>
          <a:p>
            <a:r>
              <a:rPr lang="en-US" sz="2000" b="1" dirty="0">
                <a:solidFill>
                  <a:schemeClr val="bg1"/>
                </a:solidFill>
                <a:latin typeface="Times New Roman" panose="02020603050405020304" pitchFamily="18" charset="0"/>
                <a:cs typeface="Times New Roman" panose="02020603050405020304" pitchFamily="18" charset="0"/>
              </a:rPr>
              <a:t>Whisper (OpenAI)</a:t>
            </a:r>
          </a:p>
        </p:txBody>
      </p:sp>
      <p:sp>
        <p:nvSpPr>
          <p:cNvPr id="8" name="TextBox 7">
            <a:extLst>
              <a:ext uri="{FF2B5EF4-FFF2-40B4-BE49-F238E27FC236}">
                <a16:creationId xmlns:a16="http://schemas.microsoft.com/office/drawing/2014/main" id="{E270CEED-083B-88AB-1701-083DDD9D5F5A}"/>
              </a:ext>
            </a:extLst>
          </p:cNvPr>
          <p:cNvSpPr txBox="1"/>
          <p:nvPr/>
        </p:nvSpPr>
        <p:spPr>
          <a:xfrm>
            <a:off x="515026" y="1086669"/>
            <a:ext cx="7651242" cy="1575881"/>
          </a:xfrm>
          <a:prstGeom prst="rect">
            <a:avLst/>
          </a:prstGeom>
          <a:noFill/>
        </p:spPr>
        <p:txBody>
          <a:bodyPr wrap="square">
            <a:spAutoFit/>
          </a:bodyPr>
          <a:lstStyle/>
          <a:p>
            <a:pPr>
              <a:buNone/>
            </a:pPr>
            <a:r>
              <a:rPr lang="en-US" b="1" dirty="0"/>
              <a:t>🎙️ What is Whisper?</a:t>
            </a:r>
          </a:p>
          <a:p>
            <a:pPr>
              <a:lnSpc>
                <a:spcPct val="150000"/>
              </a:lnSpc>
              <a:buFont typeface="Arial" panose="020B0604020202020204" pitchFamily="34" charset="0"/>
              <a:buChar char="•"/>
            </a:pPr>
            <a:r>
              <a:rPr lang="en-US" dirty="0"/>
              <a:t>Open-source speech-to-text model by OpenAI</a:t>
            </a:r>
          </a:p>
          <a:p>
            <a:pPr>
              <a:lnSpc>
                <a:spcPct val="150000"/>
              </a:lnSpc>
              <a:buFont typeface="Arial" panose="020B0604020202020204" pitchFamily="34" charset="0"/>
              <a:buChar char="•"/>
            </a:pPr>
            <a:r>
              <a:rPr lang="en-US" dirty="0"/>
              <a:t>Trained on 680,000+ hours of multilingual and multitask audio</a:t>
            </a:r>
          </a:p>
          <a:p>
            <a:pPr>
              <a:lnSpc>
                <a:spcPct val="150000"/>
              </a:lnSpc>
              <a:buFont typeface="Arial" panose="020B0604020202020204" pitchFamily="34" charset="0"/>
              <a:buChar char="•"/>
            </a:pPr>
            <a:r>
              <a:rPr lang="en-US" dirty="0"/>
              <a:t>Supports 100+ languages, punctuation, timestamps, and noise robustness</a:t>
            </a:r>
          </a:p>
        </p:txBody>
      </p:sp>
      <p:graphicFrame>
        <p:nvGraphicFramePr>
          <p:cNvPr id="11" name="Table 10">
            <a:extLst>
              <a:ext uri="{FF2B5EF4-FFF2-40B4-BE49-F238E27FC236}">
                <a16:creationId xmlns:a16="http://schemas.microsoft.com/office/drawing/2014/main" id="{08C43E66-8F8B-DCAF-866D-876BCF42A937}"/>
              </a:ext>
            </a:extLst>
          </p:cNvPr>
          <p:cNvGraphicFramePr>
            <a:graphicFrameLocks noGrp="1"/>
          </p:cNvGraphicFramePr>
          <p:nvPr>
            <p:extLst>
              <p:ext uri="{D42A27DB-BD31-4B8C-83A1-F6EECF244321}">
                <p14:modId xmlns:p14="http://schemas.microsoft.com/office/powerpoint/2010/main" val="3992597786"/>
              </p:ext>
            </p:extLst>
          </p:nvPr>
        </p:nvGraphicFramePr>
        <p:xfrm>
          <a:off x="309158" y="2957285"/>
          <a:ext cx="11649480" cy="3473342"/>
        </p:xfrm>
        <a:graphic>
          <a:graphicData uri="http://schemas.openxmlformats.org/drawingml/2006/table">
            <a:tbl>
              <a:tblPr/>
              <a:tblGrid>
                <a:gridCol w="2329896">
                  <a:extLst>
                    <a:ext uri="{9D8B030D-6E8A-4147-A177-3AD203B41FA5}">
                      <a16:colId xmlns:a16="http://schemas.microsoft.com/office/drawing/2014/main" val="2250760087"/>
                    </a:ext>
                  </a:extLst>
                </a:gridCol>
                <a:gridCol w="2329896">
                  <a:extLst>
                    <a:ext uri="{9D8B030D-6E8A-4147-A177-3AD203B41FA5}">
                      <a16:colId xmlns:a16="http://schemas.microsoft.com/office/drawing/2014/main" val="3334928244"/>
                    </a:ext>
                  </a:extLst>
                </a:gridCol>
                <a:gridCol w="2329896">
                  <a:extLst>
                    <a:ext uri="{9D8B030D-6E8A-4147-A177-3AD203B41FA5}">
                      <a16:colId xmlns:a16="http://schemas.microsoft.com/office/drawing/2014/main" val="1186933189"/>
                    </a:ext>
                  </a:extLst>
                </a:gridCol>
                <a:gridCol w="2329896">
                  <a:extLst>
                    <a:ext uri="{9D8B030D-6E8A-4147-A177-3AD203B41FA5}">
                      <a16:colId xmlns:a16="http://schemas.microsoft.com/office/drawing/2014/main" val="1868978436"/>
                    </a:ext>
                  </a:extLst>
                </a:gridCol>
                <a:gridCol w="2329896">
                  <a:extLst>
                    <a:ext uri="{9D8B030D-6E8A-4147-A177-3AD203B41FA5}">
                      <a16:colId xmlns:a16="http://schemas.microsoft.com/office/drawing/2014/main" val="2226081026"/>
                    </a:ext>
                  </a:extLst>
                </a:gridCol>
              </a:tblGrid>
              <a:tr h="368081">
                <a:tc>
                  <a:txBody>
                    <a:bodyPr/>
                    <a:lstStyle/>
                    <a:p>
                      <a:r>
                        <a:rPr lang="en-US" b="1" dirty="0"/>
                        <a:t>Model</a:t>
                      </a:r>
                      <a:endParaRPr lang="en-US" dirty="0"/>
                    </a:p>
                  </a:txBody>
                  <a:tcPr anchor="ctr">
                    <a:lnL>
                      <a:noFill/>
                    </a:lnL>
                    <a:lnR>
                      <a:noFill/>
                    </a:lnR>
                    <a:lnT>
                      <a:noFill/>
                    </a:lnT>
                    <a:lnB>
                      <a:noFill/>
                    </a:lnB>
                    <a:solidFill>
                      <a:schemeClr val="accent1">
                        <a:lumMod val="20000"/>
                        <a:lumOff val="80000"/>
                      </a:schemeClr>
                    </a:solidFill>
                  </a:tcPr>
                </a:tc>
                <a:tc>
                  <a:txBody>
                    <a:bodyPr/>
                    <a:lstStyle/>
                    <a:p>
                      <a:r>
                        <a:rPr lang="en-US" b="1"/>
                        <a:t>Speed</a:t>
                      </a:r>
                      <a:endParaRPr lang="en-US"/>
                    </a:p>
                  </a:txBody>
                  <a:tcPr anchor="ctr">
                    <a:lnL>
                      <a:noFill/>
                    </a:lnL>
                    <a:lnR>
                      <a:noFill/>
                    </a:lnR>
                    <a:lnT>
                      <a:noFill/>
                    </a:lnT>
                    <a:lnB>
                      <a:noFill/>
                    </a:lnB>
                    <a:solidFill>
                      <a:schemeClr val="accent1">
                        <a:lumMod val="20000"/>
                        <a:lumOff val="80000"/>
                      </a:schemeClr>
                    </a:solidFill>
                  </a:tcPr>
                </a:tc>
                <a:tc>
                  <a:txBody>
                    <a:bodyPr/>
                    <a:lstStyle/>
                    <a:p>
                      <a:r>
                        <a:rPr lang="en-US" b="1"/>
                        <a:t>Accuracy</a:t>
                      </a:r>
                      <a:endParaRPr lang="en-US"/>
                    </a:p>
                  </a:txBody>
                  <a:tcPr anchor="ctr">
                    <a:lnL>
                      <a:noFill/>
                    </a:lnL>
                    <a:lnR>
                      <a:noFill/>
                    </a:lnR>
                    <a:lnT>
                      <a:noFill/>
                    </a:lnT>
                    <a:lnB>
                      <a:noFill/>
                    </a:lnB>
                    <a:solidFill>
                      <a:schemeClr val="accent1">
                        <a:lumMod val="20000"/>
                        <a:lumOff val="80000"/>
                      </a:schemeClr>
                    </a:solidFill>
                  </a:tcPr>
                </a:tc>
                <a:tc>
                  <a:txBody>
                    <a:bodyPr/>
                    <a:lstStyle/>
                    <a:p>
                      <a:r>
                        <a:rPr lang="en-US" b="1"/>
                        <a:t>Size</a:t>
                      </a:r>
                      <a:endParaRPr lang="en-US"/>
                    </a:p>
                  </a:txBody>
                  <a:tcPr anchor="ctr">
                    <a:lnL>
                      <a:noFill/>
                    </a:lnL>
                    <a:lnR>
                      <a:noFill/>
                    </a:lnR>
                    <a:lnT>
                      <a:noFill/>
                    </a:lnT>
                    <a:lnB>
                      <a:noFill/>
                    </a:lnB>
                    <a:solidFill>
                      <a:schemeClr val="accent1">
                        <a:lumMod val="20000"/>
                        <a:lumOff val="80000"/>
                      </a:schemeClr>
                    </a:solidFill>
                  </a:tcPr>
                </a:tc>
                <a:tc>
                  <a:txBody>
                    <a:bodyPr/>
                    <a:lstStyle/>
                    <a:p>
                      <a:r>
                        <a:rPr lang="en-US" b="1" dirty="0"/>
                        <a:t>Use Case</a:t>
                      </a:r>
                      <a:endParaRPr lang="en-US" dirty="0"/>
                    </a:p>
                  </a:txBody>
                  <a:tcPr anchor="ctr">
                    <a:lnL>
                      <a:noFill/>
                    </a:lnL>
                    <a:lnR>
                      <a:noFill/>
                    </a:lnR>
                    <a:lnT>
                      <a:noFill/>
                    </a:lnT>
                    <a:lnB>
                      <a:noFill/>
                    </a:lnB>
                    <a:solidFill>
                      <a:schemeClr val="accent1">
                        <a:lumMod val="20000"/>
                        <a:lumOff val="80000"/>
                      </a:schemeClr>
                    </a:solidFill>
                  </a:tcPr>
                </a:tc>
                <a:extLst>
                  <a:ext uri="{0D108BD9-81ED-4DB2-BD59-A6C34878D82A}">
                    <a16:rowId xmlns:a16="http://schemas.microsoft.com/office/drawing/2014/main" val="2053013008"/>
                  </a:ext>
                </a:extLst>
              </a:tr>
              <a:tr h="893824">
                <a:tc>
                  <a:txBody>
                    <a:bodyPr/>
                    <a:lstStyle/>
                    <a:p>
                      <a:r>
                        <a:rPr lang="en-US"/>
                        <a:t>tiny / base</a:t>
                      </a:r>
                    </a:p>
                  </a:txBody>
                  <a:tcPr anchor="ctr">
                    <a:lnL>
                      <a:noFill/>
                    </a:lnL>
                    <a:lnR>
                      <a:noFill/>
                    </a:lnR>
                    <a:lnT>
                      <a:noFill/>
                    </a:lnT>
                    <a:lnB>
                      <a:noFill/>
                    </a:lnB>
                    <a:solidFill>
                      <a:schemeClr val="tx2">
                        <a:lumMod val="10000"/>
                        <a:lumOff val="90000"/>
                      </a:schemeClr>
                    </a:solidFill>
                  </a:tcPr>
                </a:tc>
                <a:tc>
                  <a:txBody>
                    <a:bodyPr/>
                    <a:lstStyle/>
                    <a:p>
                      <a:r>
                        <a:rPr lang="en-US" dirty="0"/>
                        <a:t>Fastest</a:t>
                      </a:r>
                    </a:p>
                  </a:txBody>
                  <a:tcPr anchor="ctr">
                    <a:lnL>
                      <a:noFill/>
                    </a:lnL>
                    <a:lnR>
                      <a:noFill/>
                    </a:lnR>
                    <a:lnT>
                      <a:noFill/>
                    </a:lnT>
                    <a:lnB>
                      <a:noFill/>
                    </a:lnB>
                    <a:solidFill>
                      <a:schemeClr val="tx2">
                        <a:lumMod val="10000"/>
                        <a:lumOff val="90000"/>
                      </a:schemeClr>
                    </a:solidFill>
                  </a:tcPr>
                </a:tc>
                <a:tc>
                  <a:txBody>
                    <a:bodyPr/>
                    <a:lstStyle/>
                    <a:p>
                      <a:r>
                        <a:rPr lang="en-US" dirty="0"/>
                        <a:t>Moderate</a:t>
                      </a:r>
                    </a:p>
                  </a:txBody>
                  <a:tcPr anchor="ctr">
                    <a:lnL>
                      <a:noFill/>
                    </a:lnL>
                    <a:lnR>
                      <a:noFill/>
                    </a:lnR>
                    <a:lnT>
                      <a:noFill/>
                    </a:lnT>
                    <a:lnB>
                      <a:noFill/>
                    </a:lnB>
                    <a:solidFill>
                      <a:schemeClr val="tx2">
                        <a:lumMod val="10000"/>
                        <a:lumOff val="90000"/>
                      </a:schemeClr>
                    </a:solidFill>
                  </a:tcPr>
                </a:tc>
                <a:tc>
                  <a:txBody>
                    <a:bodyPr/>
                    <a:lstStyle/>
                    <a:p>
                      <a:r>
                        <a:rPr lang="en-US" dirty="0"/>
                        <a:t>Small (~39M)</a:t>
                      </a:r>
                    </a:p>
                  </a:txBody>
                  <a:tcPr anchor="ctr">
                    <a:lnL>
                      <a:noFill/>
                    </a:lnL>
                    <a:lnR>
                      <a:noFill/>
                    </a:lnR>
                    <a:lnT>
                      <a:noFill/>
                    </a:lnT>
                    <a:lnB>
                      <a:noFill/>
                    </a:lnB>
                    <a:solidFill>
                      <a:schemeClr val="tx2">
                        <a:lumMod val="10000"/>
                        <a:lumOff val="90000"/>
                      </a:schemeClr>
                    </a:solidFill>
                  </a:tcPr>
                </a:tc>
                <a:tc>
                  <a:txBody>
                    <a:bodyPr/>
                    <a:lstStyle/>
                    <a:p>
                      <a:r>
                        <a:rPr lang="en-US" dirty="0"/>
                        <a:t>Lightweight devices, low latency</a:t>
                      </a:r>
                    </a:p>
                  </a:txBody>
                  <a:tcPr anchor="ctr">
                    <a:lnL>
                      <a:noFill/>
                    </a:lnL>
                    <a:lnR>
                      <a:noFill/>
                    </a:lnR>
                    <a:lnT>
                      <a:noFill/>
                    </a:lnT>
                    <a:lnB>
                      <a:noFill/>
                    </a:lnB>
                    <a:solidFill>
                      <a:schemeClr val="tx2">
                        <a:lumMod val="10000"/>
                        <a:lumOff val="90000"/>
                      </a:schemeClr>
                    </a:solidFill>
                  </a:tcPr>
                </a:tc>
                <a:extLst>
                  <a:ext uri="{0D108BD9-81ED-4DB2-BD59-A6C34878D82A}">
                    <a16:rowId xmlns:a16="http://schemas.microsoft.com/office/drawing/2014/main" val="1788835491"/>
                  </a:ext>
                </a:extLst>
              </a:tr>
              <a:tr h="644143">
                <a:tc>
                  <a:txBody>
                    <a:bodyPr/>
                    <a:lstStyle/>
                    <a:p>
                      <a:r>
                        <a:rPr lang="en-US" dirty="0"/>
                        <a:t>small / medium</a:t>
                      </a:r>
                    </a:p>
                  </a:txBody>
                  <a:tcPr anchor="ctr">
                    <a:lnL>
                      <a:noFill/>
                    </a:lnL>
                    <a:lnR>
                      <a:noFill/>
                    </a:lnR>
                    <a:lnT>
                      <a:noFill/>
                    </a:lnT>
                    <a:lnB>
                      <a:noFill/>
                    </a:lnB>
                    <a:solidFill>
                      <a:schemeClr val="tx2">
                        <a:lumMod val="10000"/>
                        <a:lumOff val="90000"/>
                      </a:schemeClr>
                    </a:solidFill>
                  </a:tcPr>
                </a:tc>
                <a:tc>
                  <a:txBody>
                    <a:bodyPr/>
                    <a:lstStyle/>
                    <a:p>
                      <a:r>
                        <a:rPr lang="en-US" dirty="0"/>
                        <a:t>Balanced</a:t>
                      </a:r>
                    </a:p>
                  </a:txBody>
                  <a:tcPr anchor="ctr">
                    <a:lnL>
                      <a:noFill/>
                    </a:lnL>
                    <a:lnR>
                      <a:noFill/>
                    </a:lnR>
                    <a:lnT>
                      <a:noFill/>
                    </a:lnT>
                    <a:lnB>
                      <a:noFill/>
                    </a:lnB>
                    <a:solidFill>
                      <a:schemeClr val="tx2">
                        <a:lumMod val="10000"/>
                        <a:lumOff val="90000"/>
                      </a:schemeClr>
                    </a:solidFill>
                  </a:tcPr>
                </a:tc>
                <a:tc>
                  <a:txBody>
                    <a:bodyPr/>
                    <a:lstStyle/>
                    <a:p>
                      <a:r>
                        <a:rPr lang="en-US" dirty="0"/>
                        <a:t>Good</a:t>
                      </a:r>
                    </a:p>
                  </a:txBody>
                  <a:tcPr anchor="ctr">
                    <a:lnL>
                      <a:noFill/>
                    </a:lnL>
                    <a:lnR>
                      <a:noFill/>
                    </a:lnR>
                    <a:lnT>
                      <a:noFill/>
                    </a:lnT>
                    <a:lnB>
                      <a:noFill/>
                    </a:lnB>
                    <a:solidFill>
                      <a:schemeClr val="tx2">
                        <a:lumMod val="10000"/>
                        <a:lumOff val="90000"/>
                      </a:schemeClr>
                    </a:solidFill>
                  </a:tcPr>
                </a:tc>
                <a:tc>
                  <a:txBody>
                    <a:bodyPr/>
                    <a:lstStyle/>
                    <a:p>
                      <a:r>
                        <a:rPr lang="en-US" dirty="0"/>
                        <a:t>Medium</a:t>
                      </a:r>
                    </a:p>
                  </a:txBody>
                  <a:tcPr anchor="ctr">
                    <a:lnL>
                      <a:noFill/>
                    </a:lnL>
                    <a:lnR>
                      <a:noFill/>
                    </a:lnR>
                    <a:lnT>
                      <a:noFill/>
                    </a:lnT>
                    <a:lnB>
                      <a:noFill/>
                    </a:lnB>
                    <a:solidFill>
                      <a:schemeClr val="tx2">
                        <a:lumMod val="10000"/>
                        <a:lumOff val="90000"/>
                      </a:schemeClr>
                    </a:solidFill>
                  </a:tcPr>
                </a:tc>
                <a:tc>
                  <a:txBody>
                    <a:bodyPr/>
                    <a:lstStyle/>
                    <a:p>
                      <a:r>
                        <a:rPr lang="en-US" dirty="0"/>
                        <a:t>General apps, mobile/edge use</a:t>
                      </a:r>
                    </a:p>
                  </a:txBody>
                  <a:tcPr anchor="ctr">
                    <a:lnL>
                      <a:noFill/>
                    </a:lnL>
                    <a:lnR>
                      <a:noFill/>
                    </a:lnR>
                    <a:lnT>
                      <a:noFill/>
                    </a:lnT>
                    <a:lnB>
                      <a:noFill/>
                    </a:lnB>
                    <a:solidFill>
                      <a:schemeClr val="tx2">
                        <a:lumMod val="10000"/>
                        <a:lumOff val="90000"/>
                      </a:schemeClr>
                    </a:solidFill>
                  </a:tcPr>
                </a:tc>
                <a:extLst>
                  <a:ext uri="{0D108BD9-81ED-4DB2-BD59-A6C34878D82A}">
                    <a16:rowId xmlns:a16="http://schemas.microsoft.com/office/drawing/2014/main" val="1228529708"/>
                  </a:ext>
                </a:extLst>
              </a:tr>
              <a:tr h="920204">
                <a:tc>
                  <a:txBody>
                    <a:bodyPr/>
                    <a:lstStyle/>
                    <a:p>
                      <a:r>
                        <a:rPr lang="en-US" dirty="0"/>
                        <a:t>large-v3</a:t>
                      </a:r>
                    </a:p>
                  </a:txBody>
                  <a:tcPr anchor="ctr">
                    <a:lnL>
                      <a:noFill/>
                    </a:lnL>
                    <a:lnR>
                      <a:noFill/>
                    </a:lnR>
                    <a:lnT>
                      <a:noFill/>
                    </a:lnT>
                    <a:lnB>
                      <a:noFill/>
                    </a:lnB>
                    <a:solidFill>
                      <a:schemeClr val="tx2">
                        <a:lumMod val="10000"/>
                        <a:lumOff val="90000"/>
                      </a:schemeClr>
                    </a:solidFill>
                  </a:tcPr>
                </a:tc>
                <a:tc>
                  <a:txBody>
                    <a:bodyPr/>
                    <a:lstStyle/>
                    <a:p>
                      <a:r>
                        <a:rPr lang="en-US" dirty="0"/>
                        <a:t>Slower</a:t>
                      </a:r>
                    </a:p>
                  </a:txBody>
                  <a:tcPr anchor="ctr">
                    <a:lnL>
                      <a:noFill/>
                    </a:lnL>
                    <a:lnR>
                      <a:noFill/>
                    </a:lnR>
                    <a:lnT>
                      <a:noFill/>
                    </a:lnT>
                    <a:lnB>
                      <a:noFill/>
                    </a:lnB>
                    <a:solidFill>
                      <a:schemeClr val="tx2">
                        <a:lumMod val="10000"/>
                        <a:lumOff val="90000"/>
                      </a:schemeClr>
                    </a:solidFill>
                  </a:tcPr>
                </a:tc>
                <a:tc>
                  <a:txBody>
                    <a:bodyPr/>
                    <a:lstStyle/>
                    <a:p>
                      <a:r>
                        <a:rPr lang="en-US" dirty="0"/>
                        <a:t>Best Accuracy</a:t>
                      </a:r>
                    </a:p>
                  </a:txBody>
                  <a:tcPr anchor="ctr">
                    <a:lnL>
                      <a:noFill/>
                    </a:lnL>
                    <a:lnR>
                      <a:noFill/>
                    </a:lnR>
                    <a:lnT>
                      <a:noFill/>
                    </a:lnT>
                    <a:lnB>
                      <a:noFill/>
                    </a:lnB>
                    <a:solidFill>
                      <a:schemeClr val="tx2">
                        <a:lumMod val="10000"/>
                        <a:lumOff val="90000"/>
                      </a:schemeClr>
                    </a:solidFill>
                  </a:tcPr>
                </a:tc>
                <a:tc>
                  <a:txBody>
                    <a:bodyPr/>
                    <a:lstStyle/>
                    <a:p>
                      <a:r>
                        <a:rPr lang="en-US" dirty="0"/>
                        <a:t>Large</a:t>
                      </a:r>
                    </a:p>
                  </a:txBody>
                  <a:tcPr anchor="ctr">
                    <a:lnL>
                      <a:noFill/>
                    </a:lnL>
                    <a:lnR>
                      <a:noFill/>
                    </a:lnR>
                    <a:lnT>
                      <a:noFill/>
                    </a:lnT>
                    <a:lnB>
                      <a:noFill/>
                    </a:lnB>
                    <a:solidFill>
                      <a:schemeClr val="tx2">
                        <a:lumMod val="10000"/>
                        <a:lumOff val="90000"/>
                      </a:schemeClr>
                    </a:solidFill>
                  </a:tcPr>
                </a:tc>
                <a:tc>
                  <a:txBody>
                    <a:bodyPr/>
                    <a:lstStyle/>
                    <a:p>
                      <a:r>
                        <a:rPr lang="en-US" dirty="0"/>
                        <a:t>High accuracy, multi-language transcription</a:t>
                      </a:r>
                    </a:p>
                  </a:txBody>
                  <a:tcPr anchor="ctr">
                    <a:lnL>
                      <a:noFill/>
                    </a:lnL>
                    <a:lnR>
                      <a:noFill/>
                    </a:lnR>
                    <a:lnT>
                      <a:noFill/>
                    </a:lnT>
                    <a:lnB>
                      <a:noFill/>
                    </a:lnB>
                    <a:solidFill>
                      <a:schemeClr val="tx2">
                        <a:lumMod val="10000"/>
                        <a:lumOff val="90000"/>
                      </a:schemeClr>
                    </a:solidFill>
                  </a:tcPr>
                </a:tc>
                <a:extLst>
                  <a:ext uri="{0D108BD9-81ED-4DB2-BD59-A6C34878D82A}">
                    <a16:rowId xmlns:a16="http://schemas.microsoft.com/office/drawing/2014/main" val="3275685985"/>
                  </a:ext>
                </a:extLst>
              </a:tr>
              <a:tr h="647090">
                <a:tc>
                  <a:txBody>
                    <a:bodyPr/>
                    <a:lstStyle/>
                    <a:p>
                      <a:r>
                        <a:rPr lang="en-US" b="1" dirty="0"/>
                        <a:t>large-v3-turbo (Distilled)</a:t>
                      </a:r>
                    </a:p>
                  </a:txBody>
                  <a:tcPr anchor="ctr">
                    <a:lnL>
                      <a:noFill/>
                    </a:lnL>
                    <a:lnR>
                      <a:noFill/>
                    </a:lnR>
                    <a:lnT>
                      <a:noFill/>
                    </a:lnT>
                    <a:lnB>
                      <a:noFill/>
                    </a:lnB>
                    <a:solidFill>
                      <a:schemeClr val="tx2">
                        <a:lumMod val="10000"/>
                        <a:lumOff val="90000"/>
                      </a:schemeClr>
                    </a:solidFill>
                  </a:tcPr>
                </a:tc>
                <a:tc>
                  <a:txBody>
                    <a:bodyPr/>
                    <a:lstStyle/>
                    <a:p>
                      <a:r>
                        <a:rPr lang="en-US" b="1" dirty="0"/>
                        <a:t>Fast + Accurate</a:t>
                      </a:r>
                    </a:p>
                  </a:txBody>
                  <a:tcPr anchor="ctr">
                    <a:lnL>
                      <a:noFill/>
                    </a:lnL>
                    <a:lnR>
                      <a:noFill/>
                    </a:lnR>
                    <a:lnT>
                      <a:noFill/>
                    </a:lnT>
                    <a:lnB>
                      <a:noFill/>
                    </a:lnB>
                    <a:solidFill>
                      <a:schemeClr val="tx2">
                        <a:lumMod val="10000"/>
                        <a:lumOff val="90000"/>
                      </a:schemeClr>
                    </a:solidFill>
                  </a:tcPr>
                </a:tc>
                <a:tc>
                  <a:txBody>
                    <a:bodyPr/>
                    <a:lstStyle/>
                    <a:p>
                      <a:r>
                        <a:rPr lang="en-US" b="1" dirty="0"/>
                        <a:t>Near-large-v3</a:t>
                      </a:r>
                    </a:p>
                  </a:txBody>
                  <a:tcPr anchor="ctr">
                    <a:lnL>
                      <a:noFill/>
                    </a:lnL>
                    <a:lnR>
                      <a:noFill/>
                    </a:lnR>
                    <a:lnT>
                      <a:noFill/>
                    </a:lnT>
                    <a:lnB>
                      <a:noFill/>
                    </a:lnB>
                    <a:solidFill>
                      <a:schemeClr val="tx2">
                        <a:lumMod val="10000"/>
                        <a:lumOff val="90000"/>
                      </a:schemeClr>
                    </a:solidFill>
                  </a:tcPr>
                </a:tc>
                <a:tc>
                  <a:txBody>
                    <a:bodyPr/>
                    <a:lstStyle/>
                    <a:p>
                      <a:r>
                        <a:rPr lang="en-US" b="1" dirty="0"/>
                        <a:t>Smaller</a:t>
                      </a:r>
                    </a:p>
                  </a:txBody>
                  <a:tcPr anchor="ctr">
                    <a:lnL>
                      <a:noFill/>
                    </a:lnL>
                    <a:lnR>
                      <a:noFill/>
                    </a:lnR>
                    <a:lnT>
                      <a:noFill/>
                    </a:lnT>
                    <a:lnB>
                      <a:noFill/>
                    </a:lnB>
                    <a:solidFill>
                      <a:schemeClr val="tx2">
                        <a:lumMod val="10000"/>
                        <a:lumOff val="90000"/>
                      </a:schemeClr>
                    </a:solidFill>
                  </a:tcPr>
                </a:tc>
                <a:tc>
                  <a:txBody>
                    <a:bodyPr/>
                    <a:lstStyle/>
                    <a:p>
                      <a:r>
                        <a:rPr lang="en-US" b="1" dirty="0"/>
                        <a:t>Real-time STT with low resource cost</a:t>
                      </a:r>
                    </a:p>
                  </a:txBody>
                  <a:tcPr anchor="ctr">
                    <a:lnL>
                      <a:noFill/>
                    </a:lnL>
                    <a:lnR>
                      <a:noFill/>
                    </a:lnR>
                    <a:lnT>
                      <a:noFill/>
                    </a:lnT>
                    <a:lnB>
                      <a:noFill/>
                    </a:lnB>
                    <a:solidFill>
                      <a:schemeClr val="tx2">
                        <a:lumMod val="10000"/>
                        <a:lumOff val="90000"/>
                      </a:schemeClr>
                    </a:solidFill>
                  </a:tcPr>
                </a:tc>
                <a:extLst>
                  <a:ext uri="{0D108BD9-81ED-4DB2-BD59-A6C34878D82A}">
                    <a16:rowId xmlns:a16="http://schemas.microsoft.com/office/drawing/2014/main" val="4245667368"/>
                  </a:ext>
                </a:extLst>
              </a:tr>
            </a:tbl>
          </a:graphicData>
        </a:graphic>
      </p:graphicFrame>
    </p:spTree>
    <p:extLst>
      <p:ext uri="{BB962C8B-B14F-4D97-AF65-F5344CB8AC3E}">
        <p14:creationId xmlns:p14="http://schemas.microsoft.com/office/powerpoint/2010/main" val="30351660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6416CF-3D4A-747B-4BCB-09C4A898E82F}"/>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47A0A782-9359-7A6D-10B6-79E86E9C6A2A}"/>
              </a:ext>
            </a:extLst>
          </p:cNvPr>
          <p:cNvSpPr/>
          <p:nvPr/>
        </p:nvSpPr>
        <p:spPr>
          <a:xfrm>
            <a:off x="1" y="269720"/>
            <a:ext cx="8681292" cy="521152"/>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78"/>
            <a:endParaRPr lang="en-US" sz="1351">
              <a:solidFill>
                <a:prstClr val="white"/>
              </a:solidFill>
              <a:latin typeface="Times New Roman" panose="02020603050405020304" pitchFamily="18" charset="0"/>
              <a:cs typeface="Times New Roman" panose="02020603050405020304" pitchFamily="18" charset="0"/>
            </a:endParaRPr>
          </a:p>
        </p:txBody>
      </p:sp>
      <p:pic>
        <p:nvPicPr>
          <p:cNvPr id="9" name="Picture 8" descr="A blue text on a black background&#10;&#10;AI-generated content may be incorrect.">
            <a:extLst>
              <a:ext uri="{FF2B5EF4-FFF2-40B4-BE49-F238E27FC236}">
                <a16:creationId xmlns:a16="http://schemas.microsoft.com/office/drawing/2014/main" id="{B03B2751-0FC9-1276-DAE0-E12E44A2946F}"/>
              </a:ext>
            </a:extLst>
          </p:cNvPr>
          <p:cNvPicPr>
            <a:picLocks noChangeAspect="1"/>
          </p:cNvPicPr>
          <p:nvPr/>
        </p:nvPicPr>
        <p:blipFill>
          <a:blip r:embed="rId3"/>
          <a:stretch>
            <a:fillRect/>
          </a:stretch>
        </p:blipFill>
        <p:spPr>
          <a:xfrm>
            <a:off x="8681294" y="269720"/>
            <a:ext cx="3393194" cy="521152"/>
          </a:xfrm>
          <a:prstGeom prst="rect">
            <a:avLst/>
          </a:prstGeom>
        </p:spPr>
      </p:pic>
      <p:sp>
        <p:nvSpPr>
          <p:cNvPr id="2" name="TextBox 1">
            <a:extLst>
              <a:ext uri="{FF2B5EF4-FFF2-40B4-BE49-F238E27FC236}">
                <a16:creationId xmlns:a16="http://schemas.microsoft.com/office/drawing/2014/main" id="{1549BFCE-3041-9C22-1C29-E4E5EEAFD7BB}"/>
              </a:ext>
            </a:extLst>
          </p:cNvPr>
          <p:cNvSpPr txBox="1"/>
          <p:nvPr/>
        </p:nvSpPr>
        <p:spPr>
          <a:xfrm>
            <a:off x="266700" y="330269"/>
            <a:ext cx="3077061" cy="400110"/>
          </a:xfrm>
          <a:prstGeom prst="rect">
            <a:avLst/>
          </a:prstGeom>
          <a:noFill/>
        </p:spPr>
        <p:txBody>
          <a:bodyPr wrap="none" rtlCol="0">
            <a:spAutoFit/>
          </a:bodyPr>
          <a:lstStyle/>
          <a:p>
            <a:r>
              <a:rPr lang="en-US" sz="2000" b="1" dirty="0">
                <a:solidFill>
                  <a:schemeClr val="bg1"/>
                </a:solidFill>
                <a:latin typeface="Times New Roman" panose="02020603050405020304" pitchFamily="18" charset="0"/>
                <a:cs typeface="Times New Roman" panose="02020603050405020304" pitchFamily="18" charset="0"/>
              </a:rPr>
              <a:t>STT Whisper Comparison</a:t>
            </a:r>
          </a:p>
        </p:txBody>
      </p:sp>
      <p:pic>
        <p:nvPicPr>
          <p:cNvPr id="44" name="Picture 43" descr="A diagram of a process&#10;&#10;AI-generated content may be incorrect.">
            <a:extLst>
              <a:ext uri="{FF2B5EF4-FFF2-40B4-BE49-F238E27FC236}">
                <a16:creationId xmlns:a16="http://schemas.microsoft.com/office/drawing/2014/main" id="{6CE57832-F81B-DCE4-4996-44E4153E6B1D}"/>
              </a:ext>
            </a:extLst>
          </p:cNvPr>
          <p:cNvPicPr>
            <a:picLocks noChangeAspect="1"/>
          </p:cNvPicPr>
          <p:nvPr/>
        </p:nvPicPr>
        <p:blipFill>
          <a:blip r:embed="rId4"/>
          <a:stretch>
            <a:fillRect/>
          </a:stretch>
        </p:blipFill>
        <p:spPr>
          <a:xfrm>
            <a:off x="4148329" y="1636294"/>
            <a:ext cx="3777488" cy="3578117"/>
          </a:xfrm>
          <a:prstGeom prst="rect">
            <a:avLst/>
          </a:prstGeom>
        </p:spPr>
      </p:pic>
      <p:pic>
        <p:nvPicPr>
          <p:cNvPr id="46" name="Picture 45" descr="A diagram of a machine&#10;&#10;AI-generated content may be incorrect.">
            <a:extLst>
              <a:ext uri="{FF2B5EF4-FFF2-40B4-BE49-F238E27FC236}">
                <a16:creationId xmlns:a16="http://schemas.microsoft.com/office/drawing/2014/main" id="{DE2AC4F1-085D-419F-F5CD-2F6945B7640B}"/>
              </a:ext>
            </a:extLst>
          </p:cNvPr>
          <p:cNvPicPr>
            <a:picLocks noChangeAspect="1"/>
          </p:cNvPicPr>
          <p:nvPr/>
        </p:nvPicPr>
        <p:blipFill>
          <a:blip r:embed="rId5"/>
          <a:stretch>
            <a:fillRect/>
          </a:stretch>
        </p:blipFill>
        <p:spPr>
          <a:xfrm>
            <a:off x="8043672" y="1624257"/>
            <a:ext cx="3987802" cy="3743271"/>
          </a:xfrm>
          <a:prstGeom prst="rect">
            <a:avLst/>
          </a:prstGeom>
        </p:spPr>
      </p:pic>
      <p:pic>
        <p:nvPicPr>
          <p:cNvPr id="48" name="Picture 47" descr="A diagram of a distill whisper&#10;&#10;AI-generated content may be incorrect.">
            <a:extLst>
              <a:ext uri="{FF2B5EF4-FFF2-40B4-BE49-F238E27FC236}">
                <a16:creationId xmlns:a16="http://schemas.microsoft.com/office/drawing/2014/main" id="{4294EBB6-4AFC-18E7-834B-BFAA6D0FF6F7}"/>
              </a:ext>
            </a:extLst>
          </p:cNvPr>
          <p:cNvPicPr>
            <a:picLocks noChangeAspect="1"/>
          </p:cNvPicPr>
          <p:nvPr/>
        </p:nvPicPr>
        <p:blipFill>
          <a:blip r:embed="rId6"/>
          <a:stretch>
            <a:fillRect/>
          </a:stretch>
        </p:blipFill>
        <p:spPr>
          <a:xfrm>
            <a:off x="42672" y="1583800"/>
            <a:ext cx="3987802" cy="3695986"/>
          </a:xfrm>
          <a:prstGeom prst="rect">
            <a:avLst/>
          </a:prstGeom>
        </p:spPr>
      </p:pic>
      <p:sp>
        <p:nvSpPr>
          <p:cNvPr id="3" name="TextBox 2">
            <a:extLst>
              <a:ext uri="{FF2B5EF4-FFF2-40B4-BE49-F238E27FC236}">
                <a16:creationId xmlns:a16="http://schemas.microsoft.com/office/drawing/2014/main" id="{928E33AD-A5A4-BCBF-EB74-ABA9086A9E44}"/>
              </a:ext>
            </a:extLst>
          </p:cNvPr>
          <p:cNvSpPr txBox="1"/>
          <p:nvPr/>
        </p:nvSpPr>
        <p:spPr>
          <a:xfrm>
            <a:off x="2424598" y="1709530"/>
            <a:ext cx="1034219" cy="307777"/>
          </a:xfrm>
          <a:prstGeom prst="rect">
            <a:avLst/>
          </a:prstGeom>
          <a:solidFill>
            <a:schemeClr val="bg1">
              <a:lumMod val="95000"/>
            </a:schemeClr>
          </a:solidFill>
        </p:spPr>
        <p:txBody>
          <a:bodyPr wrap="square" rtlCol="0">
            <a:spAutoFit/>
          </a:bodyPr>
          <a:lstStyle/>
          <a:p>
            <a:r>
              <a:rPr lang="en-US" sz="1400" dirty="0"/>
              <a:t>2x Layers</a:t>
            </a:r>
          </a:p>
        </p:txBody>
      </p:sp>
    </p:spTree>
    <p:extLst>
      <p:ext uri="{BB962C8B-B14F-4D97-AF65-F5344CB8AC3E}">
        <p14:creationId xmlns:p14="http://schemas.microsoft.com/office/powerpoint/2010/main" val="37415781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A8816F-2EA8-7CD1-85D2-8BAF4F5C954B}"/>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042C089E-96B9-3A45-CCAC-6DAF11E10957}"/>
              </a:ext>
            </a:extLst>
          </p:cNvPr>
          <p:cNvSpPr/>
          <p:nvPr/>
        </p:nvSpPr>
        <p:spPr>
          <a:xfrm>
            <a:off x="1" y="269719"/>
            <a:ext cx="8681292" cy="522215"/>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78"/>
            <a:endParaRPr lang="en-US" sz="1351">
              <a:solidFill>
                <a:prstClr val="white"/>
              </a:solidFill>
              <a:latin typeface="Times New Roman" panose="02020603050405020304" pitchFamily="18" charset="0"/>
              <a:cs typeface="Times New Roman" panose="02020603050405020304" pitchFamily="18" charset="0"/>
            </a:endParaRPr>
          </a:p>
        </p:txBody>
      </p:sp>
      <p:pic>
        <p:nvPicPr>
          <p:cNvPr id="9" name="Picture 8" descr="A blue text on a black background&#10;&#10;AI-generated content may be incorrect.">
            <a:extLst>
              <a:ext uri="{FF2B5EF4-FFF2-40B4-BE49-F238E27FC236}">
                <a16:creationId xmlns:a16="http://schemas.microsoft.com/office/drawing/2014/main" id="{FF665468-68D4-C782-2C75-B640CB133EF2}"/>
              </a:ext>
            </a:extLst>
          </p:cNvPr>
          <p:cNvPicPr>
            <a:picLocks noChangeAspect="1"/>
          </p:cNvPicPr>
          <p:nvPr/>
        </p:nvPicPr>
        <p:blipFill>
          <a:blip r:embed="rId3"/>
          <a:stretch>
            <a:fillRect/>
          </a:stretch>
        </p:blipFill>
        <p:spPr>
          <a:xfrm>
            <a:off x="8681294" y="269719"/>
            <a:ext cx="3393194" cy="522215"/>
          </a:xfrm>
          <a:prstGeom prst="rect">
            <a:avLst/>
          </a:prstGeom>
        </p:spPr>
      </p:pic>
      <p:sp>
        <p:nvSpPr>
          <p:cNvPr id="2" name="TextBox 1">
            <a:extLst>
              <a:ext uri="{FF2B5EF4-FFF2-40B4-BE49-F238E27FC236}">
                <a16:creationId xmlns:a16="http://schemas.microsoft.com/office/drawing/2014/main" id="{6A9DA615-ADFE-BF54-240D-BD67C66F197A}"/>
              </a:ext>
            </a:extLst>
          </p:cNvPr>
          <p:cNvSpPr txBox="1"/>
          <p:nvPr/>
        </p:nvSpPr>
        <p:spPr>
          <a:xfrm>
            <a:off x="264980" y="330269"/>
            <a:ext cx="4386137" cy="400110"/>
          </a:xfrm>
          <a:prstGeom prst="rect">
            <a:avLst/>
          </a:prstGeom>
          <a:noFill/>
        </p:spPr>
        <p:txBody>
          <a:bodyPr wrap="none" rtlCol="0">
            <a:spAutoFit/>
          </a:bodyPr>
          <a:lstStyle/>
          <a:p>
            <a:r>
              <a:rPr lang="en-US" sz="2000" b="1" dirty="0">
                <a:solidFill>
                  <a:schemeClr val="bg1"/>
                </a:solidFill>
                <a:latin typeface="Times New Roman" panose="02020603050405020304" pitchFamily="18" charset="0"/>
                <a:cs typeface="Times New Roman" panose="02020603050405020304" pitchFamily="18" charset="0"/>
              </a:rPr>
              <a:t>Whisper Large V3 Turbo Architecture</a:t>
            </a:r>
          </a:p>
        </p:txBody>
      </p:sp>
      <p:pic>
        <p:nvPicPr>
          <p:cNvPr id="4" name="Picture 3" descr="A diagram of a block diagram&#10;&#10;AI-generated content may be incorrect.">
            <a:extLst>
              <a:ext uri="{FF2B5EF4-FFF2-40B4-BE49-F238E27FC236}">
                <a16:creationId xmlns:a16="http://schemas.microsoft.com/office/drawing/2014/main" id="{164E6477-6D94-324E-2496-E0D893733DA7}"/>
              </a:ext>
            </a:extLst>
          </p:cNvPr>
          <p:cNvPicPr>
            <a:picLocks noChangeAspect="1"/>
          </p:cNvPicPr>
          <p:nvPr/>
        </p:nvPicPr>
        <p:blipFill>
          <a:blip r:embed="rId4"/>
          <a:stretch>
            <a:fillRect/>
          </a:stretch>
        </p:blipFill>
        <p:spPr>
          <a:xfrm>
            <a:off x="1066800" y="1048975"/>
            <a:ext cx="9772858" cy="5372145"/>
          </a:xfrm>
          <a:prstGeom prst="rect">
            <a:avLst/>
          </a:prstGeom>
        </p:spPr>
      </p:pic>
      <p:sp>
        <p:nvSpPr>
          <p:cNvPr id="8" name="TextBox 7">
            <a:extLst>
              <a:ext uri="{FF2B5EF4-FFF2-40B4-BE49-F238E27FC236}">
                <a16:creationId xmlns:a16="http://schemas.microsoft.com/office/drawing/2014/main" id="{CD4A9695-538E-107F-F295-443C5AACBFC0}"/>
              </a:ext>
            </a:extLst>
          </p:cNvPr>
          <p:cNvSpPr txBox="1"/>
          <p:nvPr/>
        </p:nvSpPr>
        <p:spPr>
          <a:xfrm>
            <a:off x="0" y="6505709"/>
            <a:ext cx="6097656" cy="344903"/>
          </a:xfrm>
          <a:prstGeom prst="rect">
            <a:avLst/>
          </a:prstGeom>
          <a:noFill/>
        </p:spPr>
        <p:txBody>
          <a:bodyPr wrap="square">
            <a:spAutoFit/>
          </a:bodyPr>
          <a:lstStyle/>
          <a:p>
            <a:pPr algn="l">
              <a:lnSpc>
                <a:spcPts val="2228"/>
              </a:lnSpc>
            </a:pPr>
            <a:r>
              <a:rPr lang="en-US" sz="1200" b="0" i="0" dirty="0">
                <a:solidFill>
                  <a:srgbClr val="292C31"/>
                </a:solidFill>
                <a:effectLst/>
                <a:hlinkClick r:id="rId5"/>
              </a:rPr>
              <a:t>how to‌‍ use </a:t>
            </a:r>
            <a:r>
              <a:rPr lang="en-US" sz="1200" b="0" i="0" dirty="0" err="1">
                <a:solidFill>
                  <a:srgbClr val="292C31"/>
                </a:solidFill>
                <a:effectLst/>
                <a:hlinkClick r:id="rId5"/>
              </a:rPr>
              <a:t>o‌p</a:t>
            </a:r>
            <a:r>
              <a:rPr lang="en-US" sz="1200" b="0" i="0" dirty="0">
                <a:solidFill>
                  <a:srgbClr val="292C31"/>
                </a:solidFill>
                <a:effectLst/>
                <a:hlinkClick r:id="rId5"/>
              </a:rPr>
              <a:t>‌‍</a:t>
            </a:r>
            <a:r>
              <a:rPr lang="en-US" sz="1200" b="0" i="0" dirty="0" err="1">
                <a:solidFill>
                  <a:srgbClr val="292C31"/>
                </a:solidFill>
                <a:effectLst/>
                <a:hlinkClick r:id="rId5"/>
              </a:rPr>
              <a:t>enai’s</a:t>
            </a:r>
            <a:r>
              <a:rPr lang="en-US" sz="1200" b="0" i="0" dirty="0">
                <a:solidFill>
                  <a:srgbClr val="292C31"/>
                </a:solidFill>
                <a:effectLst/>
                <a:hlinkClick r:id="rId5"/>
              </a:rPr>
              <a:t> whisp‌‍er‌‍ </a:t>
            </a:r>
            <a:r>
              <a:rPr lang="en-US" sz="1200" b="0" i="0" dirty="0" err="1">
                <a:solidFill>
                  <a:srgbClr val="292C31"/>
                </a:solidFill>
                <a:effectLst/>
                <a:hlinkClick r:id="rId5"/>
              </a:rPr>
              <a:t>fo‌r</a:t>
            </a:r>
            <a:r>
              <a:rPr lang="en-US" sz="1200" b="0" i="0" dirty="0">
                <a:solidFill>
                  <a:srgbClr val="292C31"/>
                </a:solidFill>
                <a:effectLst/>
                <a:hlinkClick r:id="rId5"/>
              </a:rPr>
              <a:t>‌‍ </a:t>
            </a:r>
            <a:r>
              <a:rPr lang="en-US" sz="1200" b="0" i="0" dirty="0" err="1">
                <a:solidFill>
                  <a:srgbClr val="292C31"/>
                </a:solidFill>
                <a:effectLst/>
                <a:hlinkClick r:id="rId5"/>
              </a:rPr>
              <a:t>sp</a:t>
            </a:r>
            <a:r>
              <a:rPr lang="en-US" sz="1200" b="0" i="0" dirty="0">
                <a:solidFill>
                  <a:srgbClr val="292C31"/>
                </a:solidFill>
                <a:effectLst/>
                <a:hlinkClick r:id="rId5"/>
              </a:rPr>
              <a:t>‌‍</a:t>
            </a:r>
            <a:r>
              <a:rPr lang="en-US" sz="1200" b="0" i="0" dirty="0" err="1">
                <a:solidFill>
                  <a:srgbClr val="292C31"/>
                </a:solidFill>
                <a:effectLst/>
                <a:hlinkClick r:id="rId5"/>
              </a:rPr>
              <a:t>eec‌h</a:t>
            </a:r>
            <a:r>
              <a:rPr lang="en-US" sz="1200" b="0" i="0" dirty="0">
                <a:solidFill>
                  <a:srgbClr val="292C31"/>
                </a:solidFill>
                <a:effectLst/>
                <a:hlinkClick r:id="rId5"/>
              </a:rPr>
              <a:t> </a:t>
            </a:r>
            <a:r>
              <a:rPr lang="en-US" sz="1200" b="0" i="0" dirty="0" err="1">
                <a:solidFill>
                  <a:srgbClr val="292C31"/>
                </a:solidFill>
                <a:effectLst/>
                <a:hlinkClick r:id="rId5"/>
              </a:rPr>
              <a:t>r‍ec‌o‍g‌nitio‍n</a:t>
            </a:r>
            <a:endParaRPr lang="en-US" sz="1200" b="0" i="0" dirty="0">
              <a:solidFill>
                <a:srgbClr val="292C31"/>
              </a:solidFill>
              <a:effectLst/>
            </a:endParaRPr>
          </a:p>
        </p:txBody>
      </p:sp>
    </p:spTree>
    <p:extLst>
      <p:ext uri="{BB962C8B-B14F-4D97-AF65-F5344CB8AC3E}">
        <p14:creationId xmlns:p14="http://schemas.microsoft.com/office/powerpoint/2010/main" val="33567895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4AE078-7509-5281-D82F-E63D2AFBF574}"/>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50AEBB24-9949-8055-F6CC-F7F7E7BAD02A}"/>
              </a:ext>
            </a:extLst>
          </p:cNvPr>
          <p:cNvSpPr/>
          <p:nvPr/>
        </p:nvSpPr>
        <p:spPr>
          <a:xfrm>
            <a:off x="1" y="269719"/>
            <a:ext cx="8681292" cy="522215"/>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78"/>
            <a:endParaRPr lang="en-US" sz="1351">
              <a:solidFill>
                <a:prstClr val="white"/>
              </a:solidFill>
              <a:latin typeface="Times New Roman" panose="02020603050405020304" pitchFamily="18" charset="0"/>
              <a:cs typeface="Times New Roman" panose="02020603050405020304" pitchFamily="18" charset="0"/>
            </a:endParaRPr>
          </a:p>
        </p:txBody>
      </p:sp>
      <p:pic>
        <p:nvPicPr>
          <p:cNvPr id="9" name="Picture 8" descr="A blue text on a black background&#10;&#10;AI-generated content may be incorrect.">
            <a:extLst>
              <a:ext uri="{FF2B5EF4-FFF2-40B4-BE49-F238E27FC236}">
                <a16:creationId xmlns:a16="http://schemas.microsoft.com/office/drawing/2014/main" id="{0C23BAFC-B894-FC92-C137-3E4ABB07C3B7}"/>
              </a:ext>
            </a:extLst>
          </p:cNvPr>
          <p:cNvPicPr>
            <a:picLocks noChangeAspect="1"/>
          </p:cNvPicPr>
          <p:nvPr/>
        </p:nvPicPr>
        <p:blipFill>
          <a:blip r:embed="rId3"/>
          <a:stretch>
            <a:fillRect/>
          </a:stretch>
        </p:blipFill>
        <p:spPr>
          <a:xfrm>
            <a:off x="8681294" y="269719"/>
            <a:ext cx="3393194" cy="522215"/>
          </a:xfrm>
          <a:prstGeom prst="rect">
            <a:avLst/>
          </a:prstGeom>
        </p:spPr>
      </p:pic>
      <p:sp>
        <p:nvSpPr>
          <p:cNvPr id="2" name="TextBox 1">
            <a:extLst>
              <a:ext uri="{FF2B5EF4-FFF2-40B4-BE49-F238E27FC236}">
                <a16:creationId xmlns:a16="http://schemas.microsoft.com/office/drawing/2014/main" id="{DFBAB0B8-4C39-67DF-B2F4-A7FDFDE64A90}"/>
              </a:ext>
            </a:extLst>
          </p:cNvPr>
          <p:cNvSpPr txBox="1"/>
          <p:nvPr/>
        </p:nvSpPr>
        <p:spPr>
          <a:xfrm>
            <a:off x="264980" y="330269"/>
            <a:ext cx="2505622" cy="400110"/>
          </a:xfrm>
          <a:prstGeom prst="rect">
            <a:avLst/>
          </a:prstGeom>
          <a:noFill/>
        </p:spPr>
        <p:txBody>
          <a:bodyPr wrap="none" rtlCol="0">
            <a:spAutoFit/>
          </a:bodyPr>
          <a:lstStyle/>
          <a:p>
            <a:r>
              <a:rPr lang="en-US" sz="2000" b="1" dirty="0">
                <a:solidFill>
                  <a:schemeClr val="bg1"/>
                </a:solidFill>
                <a:latin typeface="Times New Roman" panose="02020603050405020304" pitchFamily="18" charset="0"/>
                <a:cs typeface="Times New Roman" panose="02020603050405020304" pitchFamily="18" charset="0"/>
              </a:rPr>
              <a:t>What is Text to Text?</a:t>
            </a:r>
          </a:p>
        </p:txBody>
      </p:sp>
      <p:sp>
        <p:nvSpPr>
          <p:cNvPr id="5" name="TextBox 4">
            <a:extLst>
              <a:ext uri="{FF2B5EF4-FFF2-40B4-BE49-F238E27FC236}">
                <a16:creationId xmlns:a16="http://schemas.microsoft.com/office/drawing/2014/main" id="{51143F10-4989-28C5-14CD-E5933499F32E}"/>
              </a:ext>
            </a:extLst>
          </p:cNvPr>
          <p:cNvSpPr txBox="1"/>
          <p:nvPr/>
        </p:nvSpPr>
        <p:spPr>
          <a:xfrm>
            <a:off x="396240" y="1320800"/>
            <a:ext cx="11308080" cy="130042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b="1" dirty="0">
                <a:solidFill>
                  <a:schemeClr val="tx2">
                    <a:lumMod val="90000"/>
                    <a:lumOff val="10000"/>
                  </a:schemeClr>
                </a:solidFill>
              </a:rPr>
              <a:t> Transforms one piece of text into another using natural language processing and large language models.</a:t>
            </a:r>
          </a:p>
          <a:p>
            <a:pPr marL="285750" indent="-285750">
              <a:lnSpc>
                <a:spcPct val="150000"/>
              </a:lnSpc>
              <a:buFont typeface="Arial" panose="020B0604020202020204" pitchFamily="34" charset="0"/>
              <a:buChar char="•"/>
            </a:pPr>
            <a:r>
              <a:rPr lang="en-US" b="1" dirty="0">
                <a:solidFill>
                  <a:schemeClr val="tx2">
                    <a:lumMod val="90000"/>
                    <a:lumOff val="10000"/>
                  </a:schemeClr>
                </a:solidFill>
              </a:rPr>
              <a:t> Used in applications like summarization, translation, question answering, and chatbot responses.</a:t>
            </a:r>
          </a:p>
          <a:p>
            <a:pPr marL="285750" indent="-285750">
              <a:lnSpc>
                <a:spcPct val="150000"/>
              </a:lnSpc>
              <a:buFont typeface="Arial" panose="020B0604020202020204" pitchFamily="34" charset="0"/>
              <a:buChar char="•"/>
            </a:pPr>
            <a:r>
              <a:rPr lang="en-US" b="1" dirty="0">
                <a:solidFill>
                  <a:schemeClr val="tx2">
                    <a:lumMod val="90000"/>
                    <a:lumOff val="10000"/>
                  </a:schemeClr>
                </a:solidFill>
              </a:rPr>
              <a:t> Driven by advanced LLMs trained on diverse datasets, context-aware text generation rewriting.</a:t>
            </a:r>
          </a:p>
        </p:txBody>
      </p:sp>
      <p:pic>
        <p:nvPicPr>
          <p:cNvPr id="2052" name="Picture 4" descr="Chat GPT Logo">
            <a:extLst>
              <a:ext uri="{FF2B5EF4-FFF2-40B4-BE49-F238E27FC236}">
                <a16:creationId xmlns:a16="http://schemas.microsoft.com/office/drawing/2014/main" id="{BB58F94A-C197-7309-0EFA-1CBFCA5B108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96685" y="2864634"/>
            <a:ext cx="2727960" cy="1516238"/>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A black text on a white background&#10;&#10;AI-generated content may be incorrect.">
            <a:extLst>
              <a:ext uri="{FF2B5EF4-FFF2-40B4-BE49-F238E27FC236}">
                <a16:creationId xmlns:a16="http://schemas.microsoft.com/office/drawing/2014/main" id="{3593C8E9-E494-758C-B3F4-7BF23E1370E7}"/>
              </a:ext>
            </a:extLst>
          </p:cNvPr>
          <p:cNvPicPr>
            <a:picLocks noChangeAspect="1"/>
          </p:cNvPicPr>
          <p:nvPr/>
        </p:nvPicPr>
        <p:blipFill>
          <a:blip r:embed="rId5"/>
          <a:stretch>
            <a:fillRect/>
          </a:stretch>
        </p:blipFill>
        <p:spPr>
          <a:xfrm>
            <a:off x="1196685" y="4934927"/>
            <a:ext cx="2917190" cy="728059"/>
          </a:xfrm>
          <a:prstGeom prst="rect">
            <a:avLst/>
          </a:prstGeom>
        </p:spPr>
      </p:pic>
      <p:pic>
        <p:nvPicPr>
          <p:cNvPr id="15" name="Picture 14" descr="A blue and purple text&#10;&#10;AI-generated content may be incorrect.">
            <a:extLst>
              <a:ext uri="{FF2B5EF4-FFF2-40B4-BE49-F238E27FC236}">
                <a16:creationId xmlns:a16="http://schemas.microsoft.com/office/drawing/2014/main" id="{317BCD88-30EC-1A15-214A-D7D4F8D38728}"/>
              </a:ext>
            </a:extLst>
          </p:cNvPr>
          <p:cNvPicPr>
            <a:picLocks noChangeAspect="1"/>
          </p:cNvPicPr>
          <p:nvPr/>
        </p:nvPicPr>
        <p:blipFill>
          <a:blip r:embed="rId6"/>
          <a:stretch>
            <a:fillRect/>
          </a:stretch>
        </p:blipFill>
        <p:spPr>
          <a:xfrm>
            <a:off x="4442247" y="3469669"/>
            <a:ext cx="2318710" cy="1042117"/>
          </a:xfrm>
          <a:prstGeom prst="rect">
            <a:avLst/>
          </a:prstGeom>
        </p:spPr>
      </p:pic>
      <p:pic>
        <p:nvPicPr>
          <p:cNvPr id="19" name="Picture 18" descr="A close-up of a black text&#10;&#10;AI-generated content may be incorrect.">
            <a:extLst>
              <a:ext uri="{FF2B5EF4-FFF2-40B4-BE49-F238E27FC236}">
                <a16:creationId xmlns:a16="http://schemas.microsoft.com/office/drawing/2014/main" id="{24685905-5FBB-470C-3178-91C2333E5642}"/>
              </a:ext>
            </a:extLst>
          </p:cNvPr>
          <p:cNvPicPr>
            <a:picLocks noChangeAspect="1"/>
          </p:cNvPicPr>
          <p:nvPr/>
        </p:nvPicPr>
        <p:blipFill>
          <a:blip r:embed="rId7"/>
          <a:stretch>
            <a:fillRect/>
          </a:stretch>
        </p:blipFill>
        <p:spPr>
          <a:xfrm>
            <a:off x="7550381" y="4739537"/>
            <a:ext cx="3332907" cy="923449"/>
          </a:xfrm>
          <a:prstGeom prst="rect">
            <a:avLst/>
          </a:prstGeom>
        </p:spPr>
      </p:pic>
      <p:pic>
        <p:nvPicPr>
          <p:cNvPr id="2064" name="Picture 16">
            <a:extLst>
              <a:ext uri="{FF2B5EF4-FFF2-40B4-BE49-F238E27FC236}">
                <a16:creationId xmlns:a16="http://schemas.microsoft.com/office/drawing/2014/main" id="{001CBB26-B248-5C60-9655-36A4ECA64D9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550381" y="3286066"/>
            <a:ext cx="2523970" cy="794933"/>
          </a:xfrm>
          <a:prstGeom prst="rect">
            <a:avLst/>
          </a:prstGeom>
          <a:noFill/>
          <a:extLst>
            <a:ext uri="{909E8E84-426E-40DD-AFC4-6F175D3DCCD1}">
              <a14:hiddenFill xmlns:a14="http://schemas.microsoft.com/office/drawing/2010/main">
                <a:solidFill>
                  <a:srgbClr val="FFFFFF"/>
                </a:solidFill>
              </a14:hiddenFill>
            </a:ext>
          </a:extLst>
        </p:spPr>
      </p:pic>
      <p:pic>
        <p:nvPicPr>
          <p:cNvPr id="2068" name="Picture 20" descr="Perplexity AI">
            <a:extLst>
              <a:ext uri="{FF2B5EF4-FFF2-40B4-BE49-F238E27FC236}">
                <a16:creationId xmlns:a16="http://schemas.microsoft.com/office/drawing/2014/main" id="{F7A296D8-0926-7081-22B4-7E1618DCFDD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159028" y="5298956"/>
            <a:ext cx="1346200" cy="1346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65253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8E617B-75EE-04DC-9C2C-9426459896EC}"/>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9E7C4F73-2FCC-B0D5-84F6-F7AD3A6BA910}"/>
              </a:ext>
            </a:extLst>
          </p:cNvPr>
          <p:cNvSpPr/>
          <p:nvPr/>
        </p:nvSpPr>
        <p:spPr>
          <a:xfrm>
            <a:off x="1" y="269719"/>
            <a:ext cx="8681292" cy="522215"/>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78"/>
            <a:endParaRPr lang="en-US" sz="1351">
              <a:solidFill>
                <a:prstClr val="white"/>
              </a:solidFill>
              <a:latin typeface="Times New Roman" panose="02020603050405020304" pitchFamily="18" charset="0"/>
              <a:cs typeface="Times New Roman" panose="02020603050405020304" pitchFamily="18" charset="0"/>
            </a:endParaRPr>
          </a:p>
        </p:txBody>
      </p:sp>
      <p:pic>
        <p:nvPicPr>
          <p:cNvPr id="9" name="Picture 8" descr="A blue text on a black background&#10;&#10;AI-generated content may be incorrect.">
            <a:extLst>
              <a:ext uri="{FF2B5EF4-FFF2-40B4-BE49-F238E27FC236}">
                <a16:creationId xmlns:a16="http://schemas.microsoft.com/office/drawing/2014/main" id="{456D7A82-1A13-82B5-39AC-EC26C3850BE3}"/>
              </a:ext>
            </a:extLst>
          </p:cNvPr>
          <p:cNvPicPr>
            <a:picLocks noChangeAspect="1"/>
          </p:cNvPicPr>
          <p:nvPr/>
        </p:nvPicPr>
        <p:blipFill>
          <a:blip r:embed="rId3"/>
          <a:stretch>
            <a:fillRect/>
          </a:stretch>
        </p:blipFill>
        <p:spPr>
          <a:xfrm>
            <a:off x="8681294" y="269719"/>
            <a:ext cx="3393194" cy="522215"/>
          </a:xfrm>
          <a:prstGeom prst="rect">
            <a:avLst/>
          </a:prstGeom>
        </p:spPr>
      </p:pic>
      <p:sp>
        <p:nvSpPr>
          <p:cNvPr id="2" name="TextBox 1">
            <a:extLst>
              <a:ext uri="{FF2B5EF4-FFF2-40B4-BE49-F238E27FC236}">
                <a16:creationId xmlns:a16="http://schemas.microsoft.com/office/drawing/2014/main" id="{B2B73C22-C99E-90EA-D86B-4927851A206F}"/>
              </a:ext>
            </a:extLst>
          </p:cNvPr>
          <p:cNvSpPr txBox="1"/>
          <p:nvPr/>
        </p:nvSpPr>
        <p:spPr>
          <a:xfrm>
            <a:off x="264980" y="330269"/>
            <a:ext cx="2945037" cy="400110"/>
          </a:xfrm>
          <a:prstGeom prst="rect">
            <a:avLst/>
          </a:prstGeom>
          <a:noFill/>
        </p:spPr>
        <p:txBody>
          <a:bodyPr wrap="none" rtlCol="0">
            <a:spAutoFit/>
          </a:bodyPr>
          <a:lstStyle/>
          <a:p>
            <a:r>
              <a:rPr lang="en-US" sz="2000" b="1" dirty="0">
                <a:solidFill>
                  <a:schemeClr val="bg1"/>
                </a:solidFill>
                <a:latin typeface="Times New Roman" panose="02020603050405020304" pitchFamily="18" charset="0"/>
                <a:cs typeface="Times New Roman" panose="02020603050405020304" pitchFamily="18" charset="0"/>
              </a:rPr>
              <a:t>Overview of TTT Models</a:t>
            </a:r>
          </a:p>
        </p:txBody>
      </p:sp>
      <p:pic>
        <p:nvPicPr>
          <p:cNvPr id="4" name="Picture 3" descr="A blue circle with a white letter in it&#10;&#10;AI-generated content may be incorrect.">
            <a:extLst>
              <a:ext uri="{FF2B5EF4-FFF2-40B4-BE49-F238E27FC236}">
                <a16:creationId xmlns:a16="http://schemas.microsoft.com/office/drawing/2014/main" id="{2D9CFB3B-AB7F-FF88-ABD0-2FF3057B3431}"/>
              </a:ext>
            </a:extLst>
          </p:cNvPr>
          <p:cNvPicPr>
            <a:picLocks noChangeAspect="1"/>
          </p:cNvPicPr>
          <p:nvPr/>
        </p:nvPicPr>
        <p:blipFill>
          <a:blip r:embed="rId4"/>
          <a:stretch>
            <a:fillRect/>
          </a:stretch>
        </p:blipFill>
        <p:spPr>
          <a:xfrm>
            <a:off x="283149" y="4833577"/>
            <a:ext cx="1936221" cy="860543"/>
          </a:xfrm>
          <a:prstGeom prst="rect">
            <a:avLst/>
          </a:prstGeom>
        </p:spPr>
      </p:pic>
      <p:pic>
        <p:nvPicPr>
          <p:cNvPr id="14" name="Picture 13" descr="A purple and white logo&#10;&#10;AI-generated content may be incorrect.">
            <a:extLst>
              <a:ext uri="{FF2B5EF4-FFF2-40B4-BE49-F238E27FC236}">
                <a16:creationId xmlns:a16="http://schemas.microsoft.com/office/drawing/2014/main" id="{88F0C4E1-2507-BE65-BF59-7F01470056D6}"/>
              </a:ext>
            </a:extLst>
          </p:cNvPr>
          <p:cNvPicPr>
            <a:picLocks noChangeAspect="1"/>
          </p:cNvPicPr>
          <p:nvPr/>
        </p:nvPicPr>
        <p:blipFill>
          <a:blip r:embed="rId5"/>
          <a:stretch>
            <a:fillRect/>
          </a:stretch>
        </p:blipFill>
        <p:spPr>
          <a:xfrm>
            <a:off x="283149" y="1823912"/>
            <a:ext cx="1936221" cy="863088"/>
          </a:xfrm>
          <a:prstGeom prst="rect">
            <a:avLst/>
          </a:prstGeom>
        </p:spPr>
      </p:pic>
      <p:pic>
        <p:nvPicPr>
          <p:cNvPr id="17" name="Picture 16" descr="A logo with a blue and white design&#10;&#10;AI-generated content may be incorrect.">
            <a:extLst>
              <a:ext uri="{FF2B5EF4-FFF2-40B4-BE49-F238E27FC236}">
                <a16:creationId xmlns:a16="http://schemas.microsoft.com/office/drawing/2014/main" id="{42CDF427-3B76-D8D9-7148-85DE0F55009D}"/>
              </a:ext>
            </a:extLst>
          </p:cNvPr>
          <p:cNvPicPr>
            <a:picLocks noChangeAspect="1"/>
          </p:cNvPicPr>
          <p:nvPr/>
        </p:nvPicPr>
        <p:blipFill>
          <a:blip r:embed="rId6"/>
          <a:stretch>
            <a:fillRect/>
          </a:stretch>
        </p:blipFill>
        <p:spPr>
          <a:xfrm>
            <a:off x="246810" y="3228316"/>
            <a:ext cx="1972560" cy="868355"/>
          </a:xfrm>
          <a:prstGeom prst="rect">
            <a:avLst/>
          </a:prstGeom>
        </p:spPr>
      </p:pic>
      <p:sp>
        <p:nvSpPr>
          <p:cNvPr id="20" name="TextBox 19">
            <a:extLst>
              <a:ext uri="{FF2B5EF4-FFF2-40B4-BE49-F238E27FC236}">
                <a16:creationId xmlns:a16="http://schemas.microsoft.com/office/drawing/2014/main" id="{F8CDF105-B9BD-6B77-B955-B3403761D02F}"/>
              </a:ext>
            </a:extLst>
          </p:cNvPr>
          <p:cNvSpPr txBox="1"/>
          <p:nvPr/>
        </p:nvSpPr>
        <p:spPr>
          <a:xfrm>
            <a:off x="2421826" y="1714041"/>
            <a:ext cx="9460069" cy="972959"/>
          </a:xfrm>
          <a:prstGeom prst="rect">
            <a:avLst/>
          </a:prstGeom>
          <a:noFill/>
        </p:spPr>
        <p:txBody>
          <a:bodyPr wrap="square">
            <a:spAutoFit/>
          </a:bodyPr>
          <a:lstStyle/>
          <a:p>
            <a:pPr>
              <a:lnSpc>
                <a:spcPct val="150000"/>
              </a:lnSpc>
            </a:pPr>
            <a:r>
              <a:rPr lang="en-US" sz="2000" dirty="0"/>
              <a:t>🔹 </a:t>
            </a:r>
            <a:r>
              <a:rPr lang="en-US" sz="2000" i="1" dirty="0"/>
              <a:t>Highly fluent and coherent responses,</a:t>
            </a:r>
            <a:r>
              <a:rPr lang="en-US" sz="2000" dirty="0"/>
              <a:t> great for general-purpose conversations.</a:t>
            </a:r>
          </a:p>
          <a:p>
            <a:pPr>
              <a:lnSpc>
                <a:spcPct val="150000"/>
              </a:lnSpc>
            </a:pPr>
            <a:r>
              <a:rPr lang="en-US" sz="2000" dirty="0"/>
              <a:t>🔻 </a:t>
            </a:r>
            <a:r>
              <a:rPr lang="en-US" sz="2000" i="1" dirty="0"/>
              <a:t>Closed-source, no access to model weights,</a:t>
            </a:r>
            <a:r>
              <a:rPr lang="en-US" sz="2000" dirty="0"/>
              <a:t> making fine-tuning. </a:t>
            </a:r>
          </a:p>
        </p:txBody>
      </p:sp>
      <p:sp>
        <p:nvSpPr>
          <p:cNvPr id="22" name="TextBox 21">
            <a:extLst>
              <a:ext uri="{FF2B5EF4-FFF2-40B4-BE49-F238E27FC236}">
                <a16:creationId xmlns:a16="http://schemas.microsoft.com/office/drawing/2014/main" id="{560EDDDF-B97F-C8FC-C9B0-E1EAE4FFBE2E}"/>
              </a:ext>
            </a:extLst>
          </p:cNvPr>
          <p:cNvSpPr txBox="1"/>
          <p:nvPr/>
        </p:nvSpPr>
        <p:spPr>
          <a:xfrm>
            <a:off x="2448781" y="4756018"/>
            <a:ext cx="9460069" cy="1015663"/>
          </a:xfrm>
          <a:prstGeom prst="rect">
            <a:avLst/>
          </a:prstGeom>
          <a:noFill/>
        </p:spPr>
        <p:txBody>
          <a:bodyPr wrap="square">
            <a:spAutoFit/>
          </a:bodyPr>
          <a:lstStyle/>
          <a:p>
            <a:r>
              <a:rPr lang="en-US" sz="2000" dirty="0"/>
              <a:t>🔹 </a:t>
            </a:r>
            <a:r>
              <a:rPr lang="en-US" sz="2000" i="1" dirty="0"/>
              <a:t>Open-weight, customizable,</a:t>
            </a:r>
            <a:r>
              <a:rPr lang="en-US" sz="2000" dirty="0"/>
              <a:t> allowing domain-specific fine-tuning and offline deployment.</a:t>
            </a:r>
          </a:p>
          <a:p>
            <a:r>
              <a:rPr lang="en-US" sz="2000" dirty="0"/>
              <a:t>🔻 </a:t>
            </a:r>
            <a:r>
              <a:rPr lang="en-US" sz="2000" i="1" dirty="0"/>
              <a:t>Requires infrastructure setup and training expertise</a:t>
            </a:r>
            <a:r>
              <a:rPr lang="en-US" sz="2000" dirty="0"/>
              <a:t> to deploy effectively.</a:t>
            </a:r>
          </a:p>
        </p:txBody>
      </p:sp>
      <p:sp>
        <p:nvSpPr>
          <p:cNvPr id="24" name="TextBox 23">
            <a:extLst>
              <a:ext uri="{FF2B5EF4-FFF2-40B4-BE49-F238E27FC236}">
                <a16:creationId xmlns:a16="http://schemas.microsoft.com/office/drawing/2014/main" id="{EB10F05B-F79D-FE56-369A-6862896F3560}"/>
              </a:ext>
            </a:extLst>
          </p:cNvPr>
          <p:cNvSpPr txBox="1"/>
          <p:nvPr/>
        </p:nvSpPr>
        <p:spPr>
          <a:xfrm>
            <a:off x="2448782" y="3241944"/>
            <a:ext cx="9366924" cy="1015663"/>
          </a:xfrm>
          <a:prstGeom prst="rect">
            <a:avLst/>
          </a:prstGeom>
          <a:noFill/>
        </p:spPr>
        <p:txBody>
          <a:bodyPr wrap="square">
            <a:spAutoFit/>
          </a:bodyPr>
          <a:lstStyle/>
          <a:p>
            <a:r>
              <a:rPr lang="en-US" sz="2000" dirty="0"/>
              <a:t>🔹 Multi-modal model designed for the Google ecosystem, Strong integration with tools like Docs, Gmail. </a:t>
            </a:r>
          </a:p>
          <a:p>
            <a:r>
              <a:rPr lang="en-US" sz="2000" dirty="0"/>
              <a:t>🔻 Not open-source; limited flexibility for custom use cases</a:t>
            </a:r>
          </a:p>
        </p:txBody>
      </p:sp>
      <p:sp>
        <p:nvSpPr>
          <p:cNvPr id="26" name="TextBox 25">
            <a:extLst>
              <a:ext uri="{FF2B5EF4-FFF2-40B4-BE49-F238E27FC236}">
                <a16:creationId xmlns:a16="http://schemas.microsoft.com/office/drawing/2014/main" id="{F3E381A3-7380-F6E5-C2A1-38412389C144}"/>
              </a:ext>
            </a:extLst>
          </p:cNvPr>
          <p:cNvSpPr txBox="1"/>
          <p:nvPr/>
        </p:nvSpPr>
        <p:spPr>
          <a:xfrm>
            <a:off x="107156" y="6107860"/>
            <a:ext cx="1841563" cy="646331"/>
          </a:xfrm>
          <a:prstGeom prst="rect">
            <a:avLst/>
          </a:prstGeom>
          <a:noFill/>
        </p:spPr>
        <p:txBody>
          <a:bodyPr wrap="square">
            <a:spAutoFit/>
          </a:bodyPr>
          <a:lstStyle/>
          <a:p>
            <a:r>
              <a:rPr lang="en-US" sz="1200" dirty="0">
                <a:hlinkClick r:id="rId7"/>
              </a:rPr>
              <a:t>Meta LLaMA 3.2</a:t>
            </a:r>
            <a:endParaRPr lang="en-US" sz="1200" dirty="0"/>
          </a:p>
          <a:p>
            <a:r>
              <a:rPr lang="en-US" sz="1200" dirty="0">
                <a:hlinkClick r:id="rId8"/>
              </a:rPr>
              <a:t>OpenAI GPT-4</a:t>
            </a:r>
            <a:endParaRPr lang="en-US" sz="1200" dirty="0"/>
          </a:p>
          <a:p>
            <a:r>
              <a:rPr lang="en-US" sz="1200" dirty="0">
                <a:hlinkClick r:id="rId9"/>
              </a:rPr>
              <a:t>Google Gemini</a:t>
            </a:r>
            <a:endParaRPr lang="en-US" sz="1200" dirty="0"/>
          </a:p>
        </p:txBody>
      </p:sp>
    </p:spTree>
    <p:extLst>
      <p:ext uri="{BB962C8B-B14F-4D97-AF65-F5344CB8AC3E}">
        <p14:creationId xmlns:p14="http://schemas.microsoft.com/office/powerpoint/2010/main" val="18791218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FA18F2-26F2-2D1D-79BF-5E96293D7A3C}"/>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9AEEF90D-4794-74B7-E4DD-6EDD0A285856}"/>
              </a:ext>
            </a:extLst>
          </p:cNvPr>
          <p:cNvSpPr/>
          <p:nvPr/>
        </p:nvSpPr>
        <p:spPr>
          <a:xfrm>
            <a:off x="-42863" y="269719"/>
            <a:ext cx="8681292" cy="522215"/>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78"/>
            <a:endParaRPr lang="en-US" sz="1351" dirty="0">
              <a:solidFill>
                <a:prstClr val="white"/>
              </a:solidFill>
              <a:latin typeface="Times New Roman" panose="02020603050405020304" pitchFamily="18" charset="0"/>
              <a:cs typeface="Times New Roman" panose="02020603050405020304" pitchFamily="18" charset="0"/>
            </a:endParaRPr>
          </a:p>
        </p:txBody>
      </p:sp>
      <p:pic>
        <p:nvPicPr>
          <p:cNvPr id="9" name="Picture 8" descr="A blue text on a black background&#10;&#10;AI-generated content may be incorrect.">
            <a:extLst>
              <a:ext uri="{FF2B5EF4-FFF2-40B4-BE49-F238E27FC236}">
                <a16:creationId xmlns:a16="http://schemas.microsoft.com/office/drawing/2014/main" id="{543EB106-A5B6-0075-E5DD-892CBB4877F1}"/>
              </a:ext>
            </a:extLst>
          </p:cNvPr>
          <p:cNvPicPr>
            <a:picLocks noChangeAspect="1"/>
          </p:cNvPicPr>
          <p:nvPr/>
        </p:nvPicPr>
        <p:blipFill>
          <a:blip r:embed="rId3"/>
          <a:stretch>
            <a:fillRect/>
          </a:stretch>
        </p:blipFill>
        <p:spPr>
          <a:xfrm>
            <a:off x="8681294" y="269719"/>
            <a:ext cx="3393194" cy="522215"/>
          </a:xfrm>
          <a:prstGeom prst="rect">
            <a:avLst/>
          </a:prstGeom>
        </p:spPr>
      </p:pic>
      <p:sp>
        <p:nvSpPr>
          <p:cNvPr id="2" name="TextBox 1">
            <a:extLst>
              <a:ext uri="{FF2B5EF4-FFF2-40B4-BE49-F238E27FC236}">
                <a16:creationId xmlns:a16="http://schemas.microsoft.com/office/drawing/2014/main" id="{F6962ED0-0780-3ED6-B7DF-DA76F75ECAE8}"/>
              </a:ext>
            </a:extLst>
          </p:cNvPr>
          <p:cNvSpPr txBox="1"/>
          <p:nvPr/>
        </p:nvSpPr>
        <p:spPr>
          <a:xfrm>
            <a:off x="264980" y="330269"/>
            <a:ext cx="5146922" cy="400110"/>
          </a:xfrm>
          <a:prstGeom prst="rect">
            <a:avLst/>
          </a:prstGeom>
          <a:noFill/>
        </p:spPr>
        <p:txBody>
          <a:bodyPr wrap="none" rtlCol="0">
            <a:spAutoFit/>
          </a:bodyPr>
          <a:lstStyle/>
          <a:p>
            <a:r>
              <a:rPr lang="en-US" sz="2000" b="1" dirty="0">
                <a:solidFill>
                  <a:schemeClr val="bg1"/>
                </a:solidFill>
                <a:latin typeface="Times New Roman" panose="02020603050405020304" pitchFamily="18" charset="0"/>
                <a:cs typeface="Times New Roman" panose="02020603050405020304" pitchFamily="18" charset="0"/>
              </a:rPr>
              <a:t>LLaMA Variants and Model Selection (Meta)</a:t>
            </a:r>
          </a:p>
        </p:txBody>
      </p:sp>
      <p:graphicFrame>
        <p:nvGraphicFramePr>
          <p:cNvPr id="3" name="Table 2">
            <a:extLst>
              <a:ext uri="{FF2B5EF4-FFF2-40B4-BE49-F238E27FC236}">
                <a16:creationId xmlns:a16="http://schemas.microsoft.com/office/drawing/2014/main" id="{5AAFBD9C-FD42-97A0-6F93-8DB7369F034E}"/>
              </a:ext>
            </a:extLst>
          </p:cNvPr>
          <p:cNvGraphicFramePr>
            <a:graphicFrameLocks noGrp="1"/>
          </p:cNvGraphicFramePr>
          <p:nvPr>
            <p:extLst>
              <p:ext uri="{D42A27DB-BD31-4B8C-83A1-F6EECF244321}">
                <p14:modId xmlns:p14="http://schemas.microsoft.com/office/powerpoint/2010/main" val="3372308146"/>
              </p:ext>
            </p:extLst>
          </p:nvPr>
        </p:nvGraphicFramePr>
        <p:xfrm>
          <a:off x="306320" y="1100618"/>
          <a:ext cx="11579360" cy="5213282"/>
        </p:xfrm>
        <a:graphic>
          <a:graphicData uri="http://schemas.openxmlformats.org/drawingml/2006/table">
            <a:tbl>
              <a:tblPr/>
              <a:tblGrid>
                <a:gridCol w="1836805">
                  <a:extLst>
                    <a:ext uri="{9D8B030D-6E8A-4147-A177-3AD203B41FA5}">
                      <a16:colId xmlns:a16="http://schemas.microsoft.com/office/drawing/2014/main" val="2975433899"/>
                    </a:ext>
                  </a:extLst>
                </a:gridCol>
                <a:gridCol w="2257425">
                  <a:extLst>
                    <a:ext uri="{9D8B030D-6E8A-4147-A177-3AD203B41FA5}">
                      <a16:colId xmlns:a16="http://schemas.microsoft.com/office/drawing/2014/main" val="2938037492"/>
                    </a:ext>
                  </a:extLst>
                </a:gridCol>
                <a:gridCol w="3486150">
                  <a:extLst>
                    <a:ext uri="{9D8B030D-6E8A-4147-A177-3AD203B41FA5}">
                      <a16:colId xmlns:a16="http://schemas.microsoft.com/office/drawing/2014/main" val="2580035891"/>
                    </a:ext>
                  </a:extLst>
                </a:gridCol>
                <a:gridCol w="2557463">
                  <a:extLst>
                    <a:ext uri="{9D8B030D-6E8A-4147-A177-3AD203B41FA5}">
                      <a16:colId xmlns:a16="http://schemas.microsoft.com/office/drawing/2014/main" val="6593010"/>
                    </a:ext>
                  </a:extLst>
                </a:gridCol>
                <a:gridCol w="1441517">
                  <a:extLst>
                    <a:ext uri="{9D8B030D-6E8A-4147-A177-3AD203B41FA5}">
                      <a16:colId xmlns:a16="http://schemas.microsoft.com/office/drawing/2014/main" val="2732914093"/>
                    </a:ext>
                  </a:extLst>
                </a:gridCol>
              </a:tblGrid>
              <a:tr h="473934">
                <a:tc>
                  <a:txBody>
                    <a:bodyPr/>
                    <a:lstStyle/>
                    <a:p>
                      <a:r>
                        <a:rPr lang="en-US" b="1"/>
                        <a:t>Version</a:t>
                      </a:r>
                      <a:endParaRPr lang="en-US"/>
                    </a:p>
                  </a:txBody>
                  <a:tcPr anchor="ctr">
                    <a:lnL>
                      <a:noFill/>
                    </a:lnL>
                    <a:lnR>
                      <a:noFill/>
                    </a:lnR>
                    <a:lnT>
                      <a:noFill/>
                    </a:lnT>
                    <a:lnB>
                      <a:noFill/>
                    </a:lnB>
                    <a:solidFill>
                      <a:schemeClr val="tx2">
                        <a:lumMod val="25000"/>
                        <a:lumOff val="75000"/>
                      </a:schemeClr>
                    </a:solidFill>
                  </a:tcPr>
                </a:tc>
                <a:tc>
                  <a:txBody>
                    <a:bodyPr/>
                    <a:lstStyle/>
                    <a:p>
                      <a:r>
                        <a:rPr lang="en-US" b="1" dirty="0"/>
                        <a:t>Sizes Available</a:t>
                      </a:r>
                      <a:endParaRPr lang="en-US" dirty="0"/>
                    </a:p>
                  </a:txBody>
                  <a:tcPr anchor="ctr">
                    <a:lnL>
                      <a:noFill/>
                    </a:lnL>
                    <a:lnR>
                      <a:noFill/>
                    </a:lnR>
                    <a:lnT>
                      <a:noFill/>
                    </a:lnT>
                    <a:lnB>
                      <a:noFill/>
                    </a:lnB>
                    <a:solidFill>
                      <a:schemeClr val="tx2">
                        <a:lumMod val="25000"/>
                        <a:lumOff val="75000"/>
                      </a:schemeClr>
                    </a:solidFill>
                  </a:tcPr>
                </a:tc>
                <a:tc>
                  <a:txBody>
                    <a:bodyPr/>
                    <a:lstStyle/>
                    <a:p>
                      <a:r>
                        <a:rPr lang="en-US" b="1" dirty="0"/>
                        <a:t>Best For</a:t>
                      </a:r>
                      <a:endParaRPr lang="en-US" dirty="0"/>
                    </a:p>
                  </a:txBody>
                  <a:tcPr anchor="ctr">
                    <a:lnL>
                      <a:noFill/>
                    </a:lnL>
                    <a:lnR>
                      <a:noFill/>
                    </a:lnR>
                    <a:lnT>
                      <a:noFill/>
                    </a:lnT>
                    <a:lnB>
                      <a:noFill/>
                    </a:lnB>
                    <a:solidFill>
                      <a:schemeClr val="tx2">
                        <a:lumMod val="25000"/>
                        <a:lumOff val="75000"/>
                      </a:schemeClr>
                    </a:solidFill>
                  </a:tcPr>
                </a:tc>
                <a:tc>
                  <a:txBody>
                    <a:bodyPr/>
                    <a:lstStyle/>
                    <a:p>
                      <a:r>
                        <a:rPr lang="en-US" b="1" dirty="0"/>
                        <a:t>Open-Weight</a:t>
                      </a:r>
                      <a:endParaRPr lang="en-US" dirty="0"/>
                    </a:p>
                  </a:txBody>
                  <a:tcPr anchor="ctr">
                    <a:lnL>
                      <a:noFill/>
                    </a:lnL>
                    <a:lnR>
                      <a:noFill/>
                    </a:lnR>
                    <a:lnT>
                      <a:noFill/>
                    </a:lnT>
                    <a:lnB>
                      <a:noFill/>
                    </a:lnB>
                    <a:solidFill>
                      <a:schemeClr val="tx2">
                        <a:lumMod val="25000"/>
                        <a:lumOff val="75000"/>
                      </a:schemeClr>
                    </a:solidFill>
                  </a:tcPr>
                </a:tc>
                <a:tc>
                  <a:txBody>
                    <a:bodyPr/>
                    <a:lstStyle/>
                    <a:p>
                      <a:r>
                        <a:rPr lang="en-US" b="1" dirty="0"/>
                        <a:t>Chosen?</a:t>
                      </a:r>
                      <a:endParaRPr lang="en-US" dirty="0"/>
                    </a:p>
                  </a:txBody>
                  <a:tcPr anchor="ctr">
                    <a:lnL>
                      <a:noFill/>
                    </a:lnL>
                    <a:lnR>
                      <a:noFill/>
                    </a:lnR>
                    <a:lnT>
                      <a:noFill/>
                    </a:lnT>
                    <a:lnB>
                      <a:noFill/>
                    </a:lnB>
                    <a:solidFill>
                      <a:schemeClr val="tx2">
                        <a:lumMod val="25000"/>
                        <a:lumOff val="75000"/>
                      </a:schemeClr>
                    </a:solidFill>
                  </a:tcPr>
                </a:tc>
                <a:extLst>
                  <a:ext uri="{0D108BD9-81ED-4DB2-BD59-A6C34878D82A}">
                    <a16:rowId xmlns:a16="http://schemas.microsoft.com/office/drawing/2014/main" val="3252988165"/>
                  </a:ext>
                </a:extLst>
              </a:tr>
              <a:tr h="1184837">
                <a:tc>
                  <a:txBody>
                    <a:bodyPr/>
                    <a:lstStyle/>
                    <a:p>
                      <a:r>
                        <a:rPr lang="en-US" b="1" dirty="0"/>
                        <a:t>LLaMA 1</a:t>
                      </a:r>
                      <a:endParaRPr lang="en-US" dirty="0"/>
                    </a:p>
                  </a:txBody>
                  <a:tcPr anchor="ctr">
                    <a:lnL>
                      <a:noFill/>
                    </a:lnL>
                    <a:lnR>
                      <a:noFill/>
                    </a:lnR>
                    <a:lnT>
                      <a:noFill/>
                    </a:lnT>
                    <a:lnB>
                      <a:noFill/>
                    </a:lnB>
                    <a:solidFill>
                      <a:schemeClr val="tx2">
                        <a:lumMod val="10000"/>
                        <a:lumOff val="90000"/>
                      </a:schemeClr>
                    </a:solidFill>
                  </a:tcPr>
                </a:tc>
                <a:tc>
                  <a:txBody>
                    <a:bodyPr/>
                    <a:lstStyle/>
                    <a:p>
                      <a:r>
                        <a:rPr lang="en-US"/>
                        <a:t>7B, 13B, 33B, 65B</a:t>
                      </a:r>
                    </a:p>
                  </a:txBody>
                  <a:tcPr anchor="ctr">
                    <a:lnL>
                      <a:noFill/>
                    </a:lnL>
                    <a:lnR>
                      <a:noFill/>
                    </a:lnR>
                    <a:lnT>
                      <a:noFill/>
                    </a:lnT>
                    <a:lnB>
                      <a:noFill/>
                    </a:lnB>
                    <a:solidFill>
                      <a:schemeClr val="tx2">
                        <a:lumMod val="10000"/>
                        <a:lumOff val="90000"/>
                      </a:schemeClr>
                    </a:solidFill>
                  </a:tcPr>
                </a:tc>
                <a:tc>
                  <a:txBody>
                    <a:bodyPr/>
                    <a:lstStyle/>
                    <a:p>
                      <a:r>
                        <a:rPr lang="en-US"/>
                        <a:t>Research, academic benchmarks</a:t>
                      </a:r>
                    </a:p>
                  </a:txBody>
                  <a:tcPr anchor="ctr">
                    <a:lnL>
                      <a:noFill/>
                    </a:lnL>
                    <a:lnR>
                      <a:noFill/>
                    </a:lnR>
                    <a:lnT>
                      <a:noFill/>
                    </a:lnT>
                    <a:lnB>
                      <a:noFill/>
                    </a:lnB>
                    <a:solidFill>
                      <a:schemeClr val="tx2">
                        <a:lumMod val="10000"/>
                        <a:lumOff val="90000"/>
                      </a:schemeClr>
                    </a:solidFill>
                  </a:tcPr>
                </a:tc>
                <a:tc>
                  <a:txBody>
                    <a:bodyPr/>
                    <a:lstStyle/>
                    <a:p>
                      <a:r>
                        <a:rPr lang="en-US"/>
                        <a:t>Yes</a:t>
                      </a:r>
                    </a:p>
                  </a:txBody>
                  <a:tcPr anchor="ctr">
                    <a:lnL>
                      <a:noFill/>
                    </a:lnL>
                    <a:lnR>
                      <a:noFill/>
                    </a:lnR>
                    <a:lnT>
                      <a:noFill/>
                    </a:lnT>
                    <a:lnB>
                      <a:noFill/>
                    </a:lnB>
                    <a:solidFill>
                      <a:schemeClr val="tx2">
                        <a:lumMod val="10000"/>
                        <a:lumOff val="90000"/>
                      </a:schemeClr>
                    </a:solidFill>
                  </a:tcPr>
                </a:tc>
                <a:tc>
                  <a:txBody>
                    <a:bodyPr/>
                    <a:lstStyle/>
                    <a:p>
                      <a:r>
                        <a:rPr lang="en-US" dirty="0"/>
                        <a:t>❌</a:t>
                      </a:r>
                    </a:p>
                  </a:txBody>
                  <a:tcPr anchor="ctr">
                    <a:lnL>
                      <a:noFill/>
                    </a:lnL>
                    <a:lnR>
                      <a:noFill/>
                    </a:lnR>
                    <a:lnT>
                      <a:noFill/>
                    </a:lnT>
                    <a:lnB>
                      <a:noFill/>
                    </a:lnB>
                    <a:solidFill>
                      <a:schemeClr val="tx2">
                        <a:lumMod val="10000"/>
                        <a:lumOff val="90000"/>
                      </a:schemeClr>
                    </a:solidFill>
                  </a:tcPr>
                </a:tc>
                <a:extLst>
                  <a:ext uri="{0D108BD9-81ED-4DB2-BD59-A6C34878D82A}">
                    <a16:rowId xmlns:a16="http://schemas.microsoft.com/office/drawing/2014/main" val="392281285"/>
                  </a:ext>
                </a:extLst>
              </a:tr>
              <a:tr h="1184837">
                <a:tc>
                  <a:txBody>
                    <a:bodyPr/>
                    <a:lstStyle/>
                    <a:p>
                      <a:r>
                        <a:rPr lang="en-US" b="1"/>
                        <a:t>LLaMA 2</a:t>
                      </a:r>
                      <a:endParaRPr lang="en-US"/>
                    </a:p>
                  </a:txBody>
                  <a:tcPr anchor="ctr">
                    <a:lnL>
                      <a:noFill/>
                    </a:lnL>
                    <a:lnR>
                      <a:noFill/>
                    </a:lnR>
                    <a:lnT>
                      <a:noFill/>
                    </a:lnT>
                    <a:lnB>
                      <a:noFill/>
                    </a:lnB>
                    <a:solidFill>
                      <a:schemeClr val="tx2">
                        <a:lumMod val="10000"/>
                        <a:lumOff val="90000"/>
                      </a:schemeClr>
                    </a:solidFill>
                  </a:tcPr>
                </a:tc>
                <a:tc>
                  <a:txBody>
                    <a:bodyPr/>
                    <a:lstStyle/>
                    <a:p>
                      <a:r>
                        <a:rPr lang="en-US"/>
                        <a:t>7B, 13B, 70B</a:t>
                      </a:r>
                    </a:p>
                  </a:txBody>
                  <a:tcPr anchor="ctr">
                    <a:lnL>
                      <a:noFill/>
                    </a:lnL>
                    <a:lnR>
                      <a:noFill/>
                    </a:lnR>
                    <a:lnT>
                      <a:noFill/>
                    </a:lnT>
                    <a:lnB>
                      <a:noFill/>
                    </a:lnB>
                    <a:solidFill>
                      <a:schemeClr val="tx2">
                        <a:lumMod val="10000"/>
                        <a:lumOff val="90000"/>
                      </a:schemeClr>
                    </a:solidFill>
                  </a:tcPr>
                </a:tc>
                <a:tc>
                  <a:txBody>
                    <a:bodyPr/>
                    <a:lstStyle/>
                    <a:p>
                      <a:r>
                        <a:rPr lang="en-US" dirty="0"/>
                        <a:t>Chatbots, fine-tuning, commercial apps</a:t>
                      </a:r>
                    </a:p>
                  </a:txBody>
                  <a:tcPr anchor="ctr">
                    <a:lnL>
                      <a:noFill/>
                    </a:lnL>
                    <a:lnR>
                      <a:noFill/>
                    </a:lnR>
                    <a:lnT>
                      <a:noFill/>
                    </a:lnT>
                    <a:lnB>
                      <a:noFill/>
                    </a:lnB>
                    <a:solidFill>
                      <a:schemeClr val="tx2">
                        <a:lumMod val="10000"/>
                        <a:lumOff val="90000"/>
                      </a:schemeClr>
                    </a:solidFill>
                  </a:tcPr>
                </a:tc>
                <a:tc>
                  <a:txBody>
                    <a:bodyPr/>
                    <a:lstStyle/>
                    <a:p>
                      <a:r>
                        <a:rPr lang="en-US" dirty="0"/>
                        <a:t>Yes (limited use)</a:t>
                      </a:r>
                    </a:p>
                  </a:txBody>
                  <a:tcPr anchor="ctr">
                    <a:lnL>
                      <a:noFill/>
                    </a:lnL>
                    <a:lnR>
                      <a:noFill/>
                    </a:lnR>
                    <a:lnT>
                      <a:noFill/>
                    </a:lnT>
                    <a:lnB>
                      <a:noFill/>
                    </a:lnB>
                    <a:solidFill>
                      <a:schemeClr val="tx2">
                        <a:lumMod val="10000"/>
                        <a:lumOff val="90000"/>
                      </a:schemeClr>
                    </a:solidFill>
                  </a:tcPr>
                </a:tc>
                <a:tc>
                  <a:txBody>
                    <a:bodyPr/>
                    <a:lstStyle/>
                    <a:p>
                      <a:r>
                        <a:rPr lang="en-US" dirty="0"/>
                        <a:t>❌</a:t>
                      </a:r>
                    </a:p>
                  </a:txBody>
                  <a:tcPr anchor="ctr">
                    <a:lnL>
                      <a:noFill/>
                    </a:lnL>
                    <a:lnR>
                      <a:noFill/>
                    </a:lnR>
                    <a:lnT>
                      <a:noFill/>
                    </a:lnT>
                    <a:lnB>
                      <a:noFill/>
                    </a:lnB>
                    <a:solidFill>
                      <a:schemeClr val="tx2">
                        <a:lumMod val="10000"/>
                        <a:lumOff val="90000"/>
                      </a:schemeClr>
                    </a:solidFill>
                  </a:tcPr>
                </a:tc>
                <a:extLst>
                  <a:ext uri="{0D108BD9-81ED-4DB2-BD59-A6C34878D82A}">
                    <a16:rowId xmlns:a16="http://schemas.microsoft.com/office/drawing/2014/main" val="2941994850"/>
                  </a:ext>
                </a:extLst>
              </a:tr>
              <a:tr h="1184837">
                <a:tc>
                  <a:txBody>
                    <a:bodyPr/>
                    <a:lstStyle/>
                    <a:p>
                      <a:r>
                        <a:rPr lang="en-US" b="1"/>
                        <a:t>LLaMA 3.0</a:t>
                      </a:r>
                      <a:endParaRPr lang="en-US"/>
                    </a:p>
                  </a:txBody>
                  <a:tcPr anchor="ctr">
                    <a:lnL>
                      <a:noFill/>
                    </a:lnL>
                    <a:lnR>
                      <a:noFill/>
                    </a:lnR>
                    <a:lnT>
                      <a:noFill/>
                    </a:lnT>
                    <a:lnB>
                      <a:noFill/>
                    </a:lnB>
                    <a:solidFill>
                      <a:schemeClr val="tx2">
                        <a:lumMod val="10000"/>
                        <a:lumOff val="90000"/>
                      </a:schemeClr>
                    </a:solidFill>
                  </a:tcPr>
                </a:tc>
                <a:tc>
                  <a:txBody>
                    <a:bodyPr/>
                    <a:lstStyle/>
                    <a:p>
                      <a:r>
                        <a:rPr lang="en-US" dirty="0"/>
                        <a:t>8B, 70B</a:t>
                      </a:r>
                    </a:p>
                  </a:txBody>
                  <a:tcPr anchor="ctr">
                    <a:lnL>
                      <a:noFill/>
                    </a:lnL>
                    <a:lnR>
                      <a:noFill/>
                    </a:lnR>
                    <a:lnT>
                      <a:noFill/>
                    </a:lnT>
                    <a:lnB>
                      <a:noFill/>
                    </a:lnB>
                    <a:solidFill>
                      <a:schemeClr val="tx2">
                        <a:lumMod val="10000"/>
                        <a:lumOff val="90000"/>
                      </a:schemeClr>
                    </a:solidFill>
                  </a:tcPr>
                </a:tc>
                <a:tc>
                  <a:txBody>
                    <a:bodyPr/>
                    <a:lstStyle/>
                    <a:p>
                      <a:r>
                        <a:rPr lang="en-US"/>
                        <a:t>High-quality generation and reasoning</a:t>
                      </a:r>
                    </a:p>
                  </a:txBody>
                  <a:tcPr anchor="ctr">
                    <a:lnL>
                      <a:noFill/>
                    </a:lnL>
                    <a:lnR>
                      <a:noFill/>
                    </a:lnR>
                    <a:lnT>
                      <a:noFill/>
                    </a:lnT>
                    <a:lnB>
                      <a:noFill/>
                    </a:lnB>
                    <a:solidFill>
                      <a:schemeClr val="tx2">
                        <a:lumMod val="10000"/>
                        <a:lumOff val="90000"/>
                      </a:schemeClr>
                    </a:solidFill>
                  </a:tcPr>
                </a:tc>
                <a:tc>
                  <a:txBody>
                    <a:bodyPr/>
                    <a:lstStyle/>
                    <a:p>
                      <a:r>
                        <a:rPr lang="en-US" dirty="0"/>
                        <a:t>Yes</a:t>
                      </a:r>
                    </a:p>
                  </a:txBody>
                  <a:tcPr anchor="ctr">
                    <a:lnL>
                      <a:noFill/>
                    </a:lnL>
                    <a:lnR>
                      <a:noFill/>
                    </a:lnR>
                    <a:lnT>
                      <a:noFill/>
                    </a:lnT>
                    <a:lnB>
                      <a:noFill/>
                    </a:lnB>
                    <a:solidFill>
                      <a:schemeClr val="tx2">
                        <a:lumMod val="10000"/>
                        <a:lumOff val="90000"/>
                      </a:schemeClr>
                    </a:solidFill>
                  </a:tcPr>
                </a:tc>
                <a:tc>
                  <a:txBody>
                    <a:bodyPr/>
                    <a:lstStyle/>
                    <a:p>
                      <a:r>
                        <a:rPr lang="en-US" dirty="0"/>
                        <a:t>❌</a:t>
                      </a:r>
                    </a:p>
                  </a:txBody>
                  <a:tcPr anchor="ctr">
                    <a:lnL>
                      <a:noFill/>
                    </a:lnL>
                    <a:lnR>
                      <a:noFill/>
                    </a:lnR>
                    <a:lnT>
                      <a:noFill/>
                    </a:lnT>
                    <a:lnB>
                      <a:noFill/>
                    </a:lnB>
                    <a:solidFill>
                      <a:schemeClr val="tx2">
                        <a:lumMod val="10000"/>
                        <a:lumOff val="90000"/>
                      </a:schemeClr>
                    </a:solidFill>
                  </a:tcPr>
                </a:tc>
                <a:extLst>
                  <a:ext uri="{0D108BD9-81ED-4DB2-BD59-A6C34878D82A}">
                    <a16:rowId xmlns:a16="http://schemas.microsoft.com/office/drawing/2014/main" val="2741143432"/>
                  </a:ext>
                </a:extLst>
              </a:tr>
              <a:tr h="1184837">
                <a:tc>
                  <a:txBody>
                    <a:bodyPr/>
                    <a:lstStyle/>
                    <a:p>
                      <a:r>
                        <a:rPr lang="en-US" b="1" dirty="0"/>
                        <a:t>LLaMA 3.2</a:t>
                      </a:r>
                      <a:endParaRPr lang="en-US" dirty="0"/>
                    </a:p>
                  </a:txBody>
                  <a:tcPr anchor="ctr">
                    <a:lnL>
                      <a:noFill/>
                    </a:lnL>
                    <a:lnR>
                      <a:noFill/>
                    </a:lnR>
                    <a:lnT>
                      <a:noFill/>
                    </a:lnT>
                    <a:lnB>
                      <a:noFill/>
                    </a:lnB>
                    <a:solidFill>
                      <a:schemeClr val="tx2">
                        <a:lumMod val="10000"/>
                        <a:lumOff val="90000"/>
                      </a:schemeClr>
                    </a:solidFill>
                  </a:tcPr>
                </a:tc>
                <a:tc>
                  <a:txBody>
                    <a:bodyPr/>
                    <a:lstStyle/>
                    <a:p>
                      <a:r>
                        <a:rPr lang="en-US" b="1" dirty="0"/>
                        <a:t>1B</a:t>
                      </a:r>
                      <a:r>
                        <a:rPr lang="en-US" dirty="0"/>
                        <a:t>, 3B</a:t>
                      </a:r>
                    </a:p>
                  </a:txBody>
                  <a:tcPr anchor="ctr">
                    <a:lnL>
                      <a:noFill/>
                    </a:lnL>
                    <a:lnR>
                      <a:noFill/>
                    </a:lnR>
                    <a:lnT>
                      <a:noFill/>
                    </a:lnT>
                    <a:lnB>
                      <a:noFill/>
                    </a:lnB>
                    <a:solidFill>
                      <a:schemeClr val="tx2">
                        <a:lumMod val="10000"/>
                        <a:lumOff val="90000"/>
                      </a:schemeClr>
                    </a:solidFill>
                  </a:tcPr>
                </a:tc>
                <a:tc>
                  <a:txBody>
                    <a:bodyPr/>
                    <a:lstStyle/>
                    <a:p>
                      <a:r>
                        <a:rPr lang="en-US" b="1" dirty="0"/>
                        <a:t>Lightweight use, fast inference, fine-tuning</a:t>
                      </a:r>
                      <a:endParaRPr lang="en-US" dirty="0"/>
                    </a:p>
                  </a:txBody>
                  <a:tcPr anchor="ctr">
                    <a:lnL>
                      <a:noFill/>
                    </a:lnL>
                    <a:lnR>
                      <a:noFill/>
                    </a:lnR>
                    <a:lnT>
                      <a:noFill/>
                    </a:lnT>
                    <a:lnB>
                      <a:noFill/>
                    </a:lnB>
                    <a:solidFill>
                      <a:schemeClr val="tx2">
                        <a:lumMod val="10000"/>
                        <a:lumOff val="90000"/>
                      </a:schemeClr>
                    </a:solidFill>
                  </a:tcPr>
                </a:tc>
                <a:tc>
                  <a:txBody>
                    <a:bodyPr/>
                    <a:lstStyle/>
                    <a:p>
                      <a:r>
                        <a:rPr lang="en-US" dirty="0"/>
                        <a:t>Yes</a:t>
                      </a:r>
                    </a:p>
                  </a:txBody>
                  <a:tcPr anchor="ctr">
                    <a:lnL>
                      <a:noFill/>
                    </a:lnL>
                    <a:lnR>
                      <a:noFill/>
                    </a:lnR>
                    <a:lnT>
                      <a:noFill/>
                    </a:lnT>
                    <a:lnB>
                      <a:noFill/>
                    </a:lnB>
                    <a:solidFill>
                      <a:schemeClr val="tx2">
                        <a:lumMod val="10000"/>
                        <a:lumOff val="90000"/>
                      </a:schemeClr>
                    </a:solidFill>
                  </a:tcPr>
                </a:tc>
                <a:tc>
                  <a:txBody>
                    <a:bodyPr/>
                    <a:lstStyle/>
                    <a:p>
                      <a:r>
                        <a:rPr lang="en-US" dirty="0"/>
                        <a:t>✔️</a:t>
                      </a:r>
                    </a:p>
                  </a:txBody>
                  <a:tcPr anchor="ctr">
                    <a:lnL>
                      <a:noFill/>
                    </a:lnL>
                    <a:lnR>
                      <a:noFill/>
                    </a:lnR>
                    <a:lnT>
                      <a:noFill/>
                    </a:lnT>
                    <a:lnB>
                      <a:noFill/>
                    </a:lnB>
                    <a:solidFill>
                      <a:schemeClr val="tx2">
                        <a:lumMod val="10000"/>
                        <a:lumOff val="90000"/>
                      </a:schemeClr>
                    </a:solidFill>
                  </a:tcPr>
                </a:tc>
                <a:extLst>
                  <a:ext uri="{0D108BD9-81ED-4DB2-BD59-A6C34878D82A}">
                    <a16:rowId xmlns:a16="http://schemas.microsoft.com/office/drawing/2014/main" val="1155200374"/>
                  </a:ext>
                </a:extLst>
              </a:tr>
            </a:tbl>
          </a:graphicData>
        </a:graphic>
      </p:graphicFrame>
      <p:sp>
        <p:nvSpPr>
          <p:cNvPr id="7" name="TextBox 6">
            <a:extLst>
              <a:ext uri="{FF2B5EF4-FFF2-40B4-BE49-F238E27FC236}">
                <a16:creationId xmlns:a16="http://schemas.microsoft.com/office/drawing/2014/main" id="{CDF7F6A8-BB73-C409-0B25-30DDEA09CAFE}"/>
              </a:ext>
            </a:extLst>
          </p:cNvPr>
          <p:cNvSpPr txBox="1"/>
          <p:nvPr/>
        </p:nvSpPr>
        <p:spPr>
          <a:xfrm>
            <a:off x="115811" y="6313900"/>
            <a:ext cx="3036955" cy="479170"/>
          </a:xfrm>
          <a:prstGeom prst="rect">
            <a:avLst/>
          </a:prstGeom>
          <a:noFill/>
        </p:spPr>
        <p:txBody>
          <a:bodyPr wrap="square">
            <a:spAutoFit/>
          </a:bodyPr>
          <a:lstStyle/>
          <a:p>
            <a:pPr algn="l">
              <a:lnSpc>
                <a:spcPts val="3600"/>
              </a:lnSpc>
            </a:pPr>
            <a:r>
              <a:rPr lang="en-US" sz="1200" b="1" i="0" u="none" strike="noStrike" dirty="0">
                <a:solidFill>
                  <a:srgbClr val="010101"/>
                </a:solidFill>
                <a:effectLst/>
                <a:latin typeface="Inter"/>
                <a:hlinkClick r:id="rId4"/>
              </a:rPr>
              <a:t>Comparing the Llama Models</a:t>
            </a:r>
            <a:endParaRPr lang="en-US" sz="1200" b="1" i="0" u="none" strike="noStrike" dirty="0">
              <a:solidFill>
                <a:srgbClr val="010101"/>
              </a:solidFill>
              <a:effectLst/>
              <a:latin typeface="Inter"/>
            </a:endParaRPr>
          </a:p>
        </p:txBody>
      </p:sp>
    </p:spTree>
    <p:extLst>
      <p:ext uri="{BB962C8B-B14F-4D97-AF65-F5344CB8AC3E}">
        <p14:creationId xmlns:p14="http://schemas.microsoft.com/office/powerpoint/2010/main" val="22010495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7487DC3-EA1B-3B74-65FD-A83F823F8EFD}"/>
              </a:ext>
            </a:extLst>
          </p:cNvPr>
          <p:cNvSpPr txBox="1"/>
          <p:nvPr/>
        </p:nvSpPr>
        <p:spPr>
          <a:xfrm>
            <a:off x="0" y="6581001"/>
            <a:ext cx="1591526" cy="276999"/>
          </a:xfrm>
          <a:prstGeom prst="rect">
            <a:avLst/>
          </a:prstGeom>
          <a:noFill/>
        </p:spPr>
        <p:txBody>
          <a:bodyPr wrap="none" rtlCol="0">
            <a:spAutoFit/>
          </a:bodyPr>
          <a:lstStyle/>
          <a:p>
            <a:r>
              <a:rPr lang="en-US" sz="1200" b="1" dirty="0">
                <a:solidFill>
                  <a:srgbClr val="05192D"/>
                </a:solidFill>
                <a:latin typeface="Studio-Feixen-Sans"/>
                <a:hlinkClick r:id="rId3"/>
              </a:rPr>
              <a:t>Data camp: Llama 3.2</a:t>
            </a:r>
            <a:endParaRPr lang="en-US" sz="1200" b="1" dirty="0">
              <a:solidFill>
                <a:srgbClr val="05192D"/>
              </a:solidFill>
              <a:latin typeface="Studio-Feixen-Sans"/>
            </a:endParaRPr>
          </a:p>
        </p:txBody>
      </p:sp>
      <p:pic>
        <p:nvPicPr>
          <p:cNvPr id="9" name="Picture 8" descr="A blue text on a black background&#10;&#10;AI-generated content may be incorrect.">
            <a:extLst>
              <a:ext uri="{FF2B5EF4-FFF2-40B4-BE49-F238E27FC236}">
                <a16:creationId xmlns:a16="http://schemas.microsoft.com/office/drawing/2014/main" id="{01E3B0CB-E910-E031-FCAA-8BFE0C6BBDB1}"/>
              </a:ext>
            </a:extLst>
          </p:cNvPr>
          <p:cNvPicPr>
            <a:picLocks noChangeAspect="1"/>
          </p:cNvPicPr>
          <p:nvPr/>
        </p:nvPicPr>
        <p:blipFill>
          <a:blip r:embed="rId4"/>
          <a:stretch>
            <a:fillRect/>
          </a:stretch>
        </p:blipFill>
        <p:spPr>
          <a:xfrm>
            <a:off x="8681294" y="269719"/>
            <a:ext cx="3393194" cy="522215"/>
          </a:xfrm>
          <a:prstGeom prst="rect">
            <a:avLst/>
          </a:prstGeom>
        </p:spPr>
      </p:pic>
      <p:sp>
        <p:nvSpPr>
          <p:cNvPr id="10" name="TextBox 9">
            <a:extLst>
              <a:ext uri="{FF2B5EF4-FFF2-40B4-BE49-F238E27FC236}">
                <a16:creationId xmlns:a16="http://schemas.microsoft.com/office/drawing/2014/main" id="{685AB900-EE5D-7F64-9587-5402343CE553}"/>
              </a:ext>
            </a:extLst>
          </p:cNvPr>
          <p:cNvSpPr txBox="1"/>
          <p:nvPr/>
        </p:nvSpPr>
        <p:spPr>
          <a:xfrm>
            <a:off x="231812" y="299993"/>
            <a:ext cx="6096000" cy="400110"/>
          </a:xfrm>
          <a:prstGeom prst="rect">
            <a:avLst/>
          </a:prstGeom>
          <a:noFill/>
        </p:spPr>
        <p:txBody>
          <a:bodyPr wrap="square">
            <a:spAutoFit/>
          </a:bodyPr>
          <a:lstStyle/>
          <a:p>
            <a:r>
              <a:rPr lang="en-US" sz="2000" b="1" dirty="0">
                <a:solidFill>
                  <a:schemeClr val="bg1"/>
                </a:solidFill>
                <a:latin typeface="Times New Roman" panose="02020603050405020304" pitchFamily="18" charset="0"/>
                <a:cs typeface="Times New Roman" panose="02020603050405020304" pitchFamily="18" charset="0"/>
              </a:rPr>
              <a:t>LLama 3.2B model for TTT</a:t>
            </a:r>
          </a:p>
        </p:txBody>
      </p:sp>
      <p:sp>
        <p:nvSpPr>
          <p:cNvPr id="11" name="Rectangle 10">
            <a:extLst>
              <a:ext uri="{FF2B5EF4-FFF2-40B4-BE49-F238E27FC236}">
                <a16:creationId xmlns:a16="http://schemas.microsoft.com/office/drawing/2014/main" id="{3758E525-E0FB-D8A9-27B8-196A2C5D9B86}"/>
              </a:ext>
            </a:extLst>
          </p:cNvPr>
          <p:cNvSpPr/>
          <p:nvPr/>
        </p:nvSpPr>
        <p:spPr>
          <a:xfrm>
            <a:off x="1" y="269719"/>
            <a:ext cx="8681292" cy="522215"/>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78"/>
            <a:endParaRPr lang="en-US" sz="1351">
              <a:solidFill>
                <a:prstClr val="white"/>
              </a:solidFill>
              <a:latin typeface="Times New Roman" panose="02020603050405020304" pitchFamily="18" charset="0"/>
              <a:cs typeface="Times New Roman" panose="02020603050405020304" pitchFamily="18" charset="0"/>
            </a:endParaRPr>
          </a:p>
        </p:txBody>
      </p:sp>
      <p:sp>
        <p:nvSpPr>
          <p:cNvPr id="14" name="TextBox 13">
            <a:extLst>
              <a:ext uri="{FF2B5EF4-FFF2-40B4-BE49-F238E27FC236}">
                <a16:creationId xmlns:a16="http://schemas.microsoft.com/office/drawing/2014/main" id="{9B42E1EA-0518-FDE7-A264-0D35E116441E}"/>
              </a:ext>
            </a:extLst>
          </p:cNvPr>
          <p:cNvSpPr txBox="1"/>
          <p:nvPr/>
        </p:nvSpPr>
        <p:spPr>
          <a:xfrm>
            <a:off x="117512" y="330771"/>
            <a:ext cx="3807453" cy="400110"/>
          </a:xfrm>
          <a:prstGeom prst="rect">
            <a:avLst/>
          </a:prstGeom>
          <a:noFill/>
        </p:spPr>
        <p:txBody>
          <a:bodyPr wrap="none" rtlCol="0">
            <a:spAutoFit/>
          </a:bodyPr>
          <a:lstStyle/>
          <a:p>
            <a:r>
              <a:rPr lang="en-US" sz="2000" b="1" dirty="0">
                <a:solidFill>
                  <a:schemeClr val="bg1"/>
                </a:solidFill>
                <a:latin typeface="Times New Roman" panose="02020603050405020304" pitchFamily="18" charset="0"/>
                <a:cs typeface="Times New Roman" panose="02020603050405020304" pitchFamily="18" charset="0"/>
              </a:rPr>
              <a:t>LLaMA 3.2B model Architecture</a:t>
            </a:r>
          </a:p>
        </p:txBody>
      </p:sp>
      <p:sp>
        <p:nvSpPr>
          <p:cNvPr id="16" name="TextBox 15">
            <a:extLst>
              <a:ext uri="{FF2B5EF4-FFF2-40B4-BE49-F238E27FC236}">
                <a16:creationId xmlns:a16="http://schemas.microsoft.com/office/drawing/2014/main" id="{36FA8F99-9E9A-AF65-09DE-3AA83CF3F8C9}"/>
              </a:ext>
            </a:extLst>
          </p:cNvPr>
          <p:cNvSpPr txBox="1"/>
          <p:nvPr/>
        </p:nvSpPr>
        <p:spPr>
          <a:xfrm>
            <a:off x="3359224" y="5775888"/>
            <a:ext cx="7127748" cy="369332"/>
          </a:xfrm>
          <a:prstGeom prst="rect">
            <a:avLst/>
          </a:prstGeom>
          <a:noFill/>
        </p:spPr>
        <p:txBody>
          <a:bodyPr wrap="square">
            <a:spAutoFit/>
          </a:bodyPr>
          <a:lstStyle/>
          <a:p>
            <a:r>
              <a:rPr lang="en-US" dirty="0"/>
              <a:t>Llama 3.2 Lightweight model (1B &amp; 3B) utilizes pruning and distillation</a:t>
            </a:r>
          </a:p>
        </p:txBody>
      </p:sp>
      <p:pic>
        <p:nvPicPr>
          <p:cNvPr id="18" name="Picture 17" descr="A diagram of a data flow&#10;&#10;AI-generated content may be incorrect.">
            <a:extLst>
              <a:ext uri="{FF2B5EF4-FFF2-40B4-BE49-F238E27FC236}">
                <a16:creationId xmlns:a16="http://schemas.microsoft.com/office/drawing/2014/main" id="{E23F6F15-2C06-C0BC-E8D4-604AD08E0D1D}"/>
              </a:ext>
            </a:extLst>
          </p:cNvPr>
          <p:cNvPicPr>
            <a:picLocks noChangeAspect="1"/>
          </p:cNvPicPr>
          <p:nvPr/>
        </p:nvPicPr>
        <p:blipFill>
          <a:blip r:embed="rId5"/>
          <a:stretch>
            <a:fillRect/>
          </a:stretch>
        </p:blipFill>
        <p:spPr>
          <a:xfrm>
            <a:off x="1092119" y="1093317"/>
            <a:ext cx="10007761" cy="4319009"/>
          </a:xfrm>
          <a:prstGeom prst="rect">
            <a:avLst/>
          </a:prstGeom>
        </p:spPr>
      </p:pic>
      <p:pic>
        <p:nvPicPr>
          <p:cNvPr id="20" name="Picture 19" descr="A black letter with a white background&#10;&#10;AI-generated content may be incorrect.">
            <a:extLst>
              <a:ext uri="{FF2B5EF4-FFF2-40B4-BE49-F238E27FC236}">
                <a16:creationId xmlns:a16="http://schemas.microsoft.com/office/drawing/2014/main" id="{A8FDEB09-5547-0D23-50F8-EA25546FF4AE}"/>
              </a:ext>
            </a:extLst>
          </p:cNvPr>
          <p:cNvPicPr>
            <a:picLocks noChangeAspect="1"/>
          </p:cNvPicPr>
          <p:nvPr/>
        </p:nvPicPr>
        <p:blipFill>
          <a:blip r:embed="rId6"/>
          <a:stretch>
            <a:fillRect/>
          </a:stretch>
        </p:blipFill>
        <p:spPr>
          <a:xfrm>
            <a:off x="2275659" y="5817905"/>
            <a:ext cx="1083565" cy="263408"/>
          </a:xfrm>
          <a:prstGeom prst="rect">
            <a:avLst/>
          </a:prstGeom>
        </p:spPr>
      </p:pic>
    </p:spTree>
    <p:extLst>
      <p:ext uri="{BB962C8B-B14F-4D97-AF65-F5344CB8AC3E}">
        <p14:creationId xmlns:p14="http://schemas.microsoft.com/office/powerpoint/2010/main" val="24863908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B09022-17FB-A943-FFE5-A8418B0F0B35}"/>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D7E7A3EA-28A9-6202-E462-4560510FA80E}"/>
              </a:ext>
            </a:extLst>
          </p:cNvPr>
          <p:cNvSpPr/>
          <p:nvPr/>
        </p:nvSpPr>
        <p:spPr>
          <a:xfrm>
            <a:off x="1" y="269719"/>
            <a:ext cx="8681292" cy="522215"/>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78"/>
            <a:endParaRPr lang="en-US" sz="1351" dirty="0">
              <a:solidFill>
                <a:prstClr val="white"/>
              </a:solidFill>
              <a:latin typeface="Times New Roman" panose="02020603050405020304" pitchFamily="18" charset="0"/>
              <a:cs typeface="Times New Roman" panose="02020603050405020304" pitchFamily="18" charset="0"/>
            </a:endParaRPr>
          </a:p>
        </p:txBody>
      </p:sp>
      <p:pic>
        <p:nvPicPr>
          <p:cNvPr id="9" name="Picture 8" descr="A blue text on a black background&#10;&#10;AI-generated content may be incorrect.">
            <a:extLst>
              <a:ext uri="{FF2B5EF4-FFF2-40B4-BE49-F238E27FC236}">
                <a16:creationId xmlns:a16="http://schemas.microsoft.com/office/drawing/2014/main" id="{C17C0494-7060-EFBE-CA17-DB3A1205634D}"/>
              </a:ext>
            </a:extLst>
          </p:cNvPr>
          <p:cNvPicPr>
            <a:picLocks noChangeAspect="1"/>
          </p:cNvPicPr>
          <p:nvPr/>
        </p:nvPicPr>
        <p:blipFill>
          <a:blip r:embed="rId3"/>
          <a:stretch>
            <a:fillRect/>
          </a:stretch>
        </p:blipFill>
        <p:spPr>
          <a:xfrm>
            <a:off x="8681294" y="269719"/>
            <a:ext cx="3393194" cy="522215"/>
          </a:xfrm>
          <a:prstGeom prst="rect">
            <a:avLst/>
          </a:prstGeom>
        </p:spPr>
      </p:pic>
      <p:sp>
        <p:nvSpPr>
          <p:cNvPr id="3" name="TextBox 2">
            <a:extLst>
              <a:ext uri="{FF2B5EF4-FFF2-40B4-BE49-F238E27FC236}">
                <a16:creationId xmlns:a16="http://schemas.microsoft.com/office/drawing/2014/main" id="{4D446BF8-365E-F6EA-007D-801C30B4BC94}"/>
              </a:ext>
            </a:extLst>
          </p:cNvPr>
          <p:cNvSpPr txBox="1"/>
          <p:nvPr/>
        </p:nvSpPr>
        <p:spPr>
          <a:xfrm>
            <a:off x="244512" y="300433"/>
            <a:ext cx="6096000" cy="400110"/>
          </a:xfrm>
          <a:prstGeom prst="rect">
            <a:avLst/>
          </a:prstGeom>
          <a:noFill/>
        </p:spPr>
        <p:txBody>
          <a:bodyPr wrap="square">
            <a:spAutoFit/>
          </a:bodyPr>
          <a:lstStyle/>
          <a:p>
            <a:r>
              <a:rPr lang="en-US" sz="2000" b="1" dirty="0">
                <a:solidFill>
                  <a:schemeClr val="bg1"/>
                </a:solidFill>
                <a:latin typeface="Times New Roman" panose="02020603050405020304" pitchFamily="18" charset="0"/>
                <a:cs typeface="Times New Roman" panose="02020603050405020304" pitchFamily="18" charset="0"/>
              </a:rPr>
              <a:t>How LLaMA can be Fine-tuned?</a:t>
            </a:r>
          </a:p>
        </p:txBody>
      </p:sp>
      <p:pic>
        <p:nvPicPr>
          <p:cNvPr id="11266" name="Picture 2">
            <a:extLst>
              <a:ext uri="{FF2B5EF4-FFF2-40B4-BE49-F238E27FC236}">
                <a16:creationId xmlns:a16="http://schemas.microsoft.com/office/drawing/2014/main" id="{1E00CF1C-33D1-6626-8EA7-34AC2EDFC60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63296" y="1234459"/>
            <a:ext cx="9465408" cy="3975964"/>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30604562-8E29-4284-57C8-ABCADA53A316}"/>
              </a:ext>
            </a:extLst>
          </p:cNvPr>
          <p:cNvSpPr txBox="1"/>
          <p:nvPr/>
        </p:nvSpPr>
        <p:spPr>
          <a:xfrm>
            <a:off x="244512" y="888797"/>
            <a:ext cx="6096000" cy="369332"/>
          </a:xfrm>
          <a:prstGeom prst="rect">
            <a:avLst/>
          </a:prstGeom>
          <a:noFill/>
        </p:spPr>
        <p:txBody>
          <a:bodyPr wrap="square">
            <a:spAutoFit/>
          </a:bodyPr>
          <a:lstStyle/>
          <a:p>
            <a:r>
              <a:rPr lang="en-US" b="1" dirty="0">
                <a:solidFill>
                  <a:schemeClr val="accent1">
                    <a:lumMod val="75000"/>
                  </a:schemeClr>
                </a:solidFill>
              </a:rPr>
              <a:t>LoRA (Low-Rank Adaptation)</a:t>
            </a:r>
          </a:p>
        </p:txBody>
      </p:sp>
      <p:sp>
        <p:nvSpPr>
          <p:cNvPr id="17" name="TextBox 16">
            <a:extLst>
              <a:ext uri="{FF2B5EF4-FFF2-40B4-BE49-F238E27FC236}">
                <a16:creationId xmlns:a16="http://schemas.microsoft.com/office/drawing/2014/main" id="{05B1A5A4-A5E2-FB5E-9E82-2772D230EA35}"/>
              </a:ext>
            </a:extLst>
          </p:cNvPr>
          <p:cNvSpPr txBox="1"/>
          <p:nvPr/>
        </p:nvSpPr>
        <p:spPr>
          <a:xfrm>
            <a:off x="0" y="6349976"/>
            <a:ext cx="2844800" cy="508024"/>
          </a:xfrm>
          <a:prstGeom prst="rect">
            <a:avLst/>
          </a:prstGeom>
          <a:noFill/>
        </p:spPr>
        <p:txBody>
          <a:bodyPr wrap="square">
            <a:spAutoFit/>
          </a:bodyPr>
          <a:lstStyle/>
          <a:p>
            <a:pPr algn="l">
              <a:lnSpc>
                <a:spcPts val="3900"/>
              </a:lnSpc>
              <a:spcAft>
                <a:spcPts val="2400"/>
              </a:spcAft>
            </a:pPr>
            <a:r>
              <a:rPr lang="en-US" sz="1200" b="1" i="0" dirty="0">
                <a:solidFill>
                  <a:srgbClr val="242424"/>
                </a:solidFill>
                <a:effectLst/>
                <a:latin typeface="sohne"/>
                <a:hlinkClick r:id="rId5"/>
              </a:rPr>
              <a:t>Low Rank Adaptation(LoRA) in AI Models</a:t>
            </a:r>
            <a:endParaRPr lang="en-US" sz="1200" b="1" i="0" dirty="0">
              <a:solidFill>
                <a:srgbClr val="242424"/>
              </a:solidFill>
              <a:effectLst/>
              <a:latin typeface="sohne"/>
            </a:endParaRPr>
          </a:p>
        </p:txBody>
      </p:sp>
      <p:sp>
        <p:nvSpPr>
          <p:cNvPr id="21" name="TextBox 20">
            <a:extLst>
              <a:ext uri="{FF2B5EF4-FFF2-40B4-BE49-F238E27FC236}">
                <a16:creationId xmlns:a16="http://schemas.microsoft.com/office/drawing/2014/main" id="{110FC811-D1ED-C546-BF38-D7DC9DCE4F3B}"/>
              </a:ext>
            </a:extLst>
          </p:cNvPr>
          <p:cNvSpPr txBox="1"/>
          <p:nvPr/>
        </p:nvSpPr>
        <p:spPr>
          <a:xfrm>
            <a:off x="4622800" y="5186752"/>
            <a:ext cx="2120900" cy="461665"/>
          </a:xfrm>
          <a:prstGeom prst="rect">
            <a:avLst/>
          </a:prstGeom>
          <a:noFill/>
        </p:spPr>
        <p:txBody>
          <a:bodyPr wrap="square">
            <a:spAutoFit/>
          </a:bodyPr>
          <a:lstStyle/>
          <a:p>
            <a:r>
              <a:rPr lang="en-US" sz="2400" b="1" i="1" dirty="0">
                <a:solidFill>
                  <a:srgbClr val="242424"/>
                </a:solidFill>
                <a:effectLst/>
                <a:latin typeface="source-serif-pro"/>
              </a:rPr>
              <a:t>W′=W + A×B</a:t>
            </a:r>
            <a:endParaRPr lang="en-US" sz="2400" dirty="0"/>
          </a:p>
        </p:txBody>
      </p:sp>
      <p:sp>
        <p:nvSpPr>
          <p:cNvPr id="23" name="TextBox 22">
            <a:extLst>
              <a:ext uri="{FF2B5EF4-FFF2-40B4-BE49-F238E27FC236}">
                <a16:creationId xmlns:a16="http://schemas.microsoft.com/office/drawing/2014/main" id="{B3E93C7F-5E5A-E57C-1D89-8670F0C0194C}"/>
              </a:ext>
            </a:extLst>
          </p:cNvPr>
          <p:cNvSpPr txBox="1"/>
          <p:nvPr/>
        </p:nvSpPr>
        <p:spPr>
          <a:xfrm>
            <a:off x="977900" y="5648417"/>
            <a:ext cx="10502900" cy="707886"/>
          </a:xfrm>
          <a:prstGeom prst="rect">
            <a:avLst/>
          </a:prstGeom>
          <a:noFill/>
        </p:spPr>
        <p:txBody>
          <a:bodyPr wrap="square">
            <a:spAutoFit/>
          </a:bodyPr>
          <a:lstStyle/>
          <a:p>
            <a:r>
              <a:rPr lang="en-US" sz="2000" b="1" dirty="0"/>
              <a:t>LoRA adds a low-rank update </a:t>
            </a:r>
            <a:r>
              <a:rPr lang="en-US" sz="2000" b="1" i="1" dirty="0"/>
              <a:t>AB </a:t>
            </a:r>
            <a:r>
              <a:rPr lang="en-US" sz="2000" b="1" dirty="0"/>
              <a:t>to frozen weights </a:t>
            </a:r>
            <a:r>
              <a:rPr lang="en-US" sz="2000" b="1" i="1" dirty="0"/>
              <a:t>W, </a:t>
            </a:r>
            <a:r>
              <a:rPr lang="en-US" sz="2000" b="1" dirty="0"/>
              <a:t>enabling efficient fine-tuning with minimal parameters</a:t>
            </a:r>
            <a:r>
              <a:rPr lang="en-US" sz="2000" b="1" i="1" dirty="0"/>
              <a:t>.</a:t>
            </a:r>
          </a:p>
        </p:txBody>
      </p:sp>
    </p:spTree>
    <p:extLst>
      <p:ext uri="{BB962C8B-B14F-4D97-AF65-F5344CB8AC3E}">
        <p14:creationId xmlns:p14="http://schemas.microsoft.com/office/powerpoint/2010/main" val="39501370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A3363022-C969-41E9-8EB2-E4C94908C1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20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8D1AD6B3-BE88-4CEB-BA17-790657CC47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43482AE-141A-BB55-F676-7EAA010D5B77}"/>
              </a:ext>
            </a:extLst>
          </p:cNvPr>
          <p:cNvSpPr>
            <a:spLocks noGrp="1"/>
          </p:cNvSpPr>
          <p:nvPr>
            <p:ph type="title"/>
          </p:nvPr>
        </p:nvSpPr>
        <p:spPr>
          <a:xfrm>
            <a:off x="6600082" y="927732"/>
            <a:ext cx="4805996" cy="1297115"/>
          </a:xfrm>
        </p:spPr>
        <p:txBody>
          <a:bodyPr vert="horz" lIns="91440" tIns="45720" rIns="91440" bIns="45720" rtlCol="0" anchor="t">
            <a:noAutofit/>
          </a:bodyPr>
          <a:lstStyle/>
          <a:p>
            <a:r>
              <a:rPr lang="en-US" b="1" kern="1200" dirty="0">
                <a:solidFill>
                  <a:schemeClr val="tx2">
                    <a:lumMod val="90000"/>
                    <a:lumOff val="10000"/>
                  </a:schemeClr>
                </a:solidFill>
                <a:latin typeface="+mj-lt"/>
                <a:ea typeface="+mj-ea"/>
                <a:cs typeface="+mj-cs"/>
              </a:rPr>
              <a:t>Introduction &amp; Motivation</a:t>
            </a:r>
          </a:p>
        </p:txBody>
      </p:sp>
      <p:pic>
        <p:nvPicPr>
          <p:cNvPr id="21" name="Graphic 20" descr="Lightbulb">
            <a:extLst>
              <a:ext uri="{FF2B5EF4-FFF2-40B4-BE49-F238E27FC236}">
                <a16:creationId xmlns:a16="http://schemas.microsoft.com/office/drawing/2014/main" id="{9ECD83A7-34A3-E347-2C82-2555B4D8F9E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40470" y="1815320"/>
            <a:ext cx="4141760" cy="4141760"/>
          </a:xfrm>
          <a:custGeom>
            <a:avLst/>
            <a:gdLst/>
            <a:ahLst/>
            <a:cxnLst/>
            <a:rect l="l" t="t" r="r" b="b"/>
            <a:pathLst>
              <a:path w="4141760" h="4377846">
                <a:moveTo>
                  <a:pt x="0" y="0"/>
                </a:moveTo>
                <a:lnTo>
                  <a:pt x="4141760" y="0"/>
                </a:lnTo>
                <a:lnTo>
                  <a:pt x="4141760" y="4377846"/>
                </a:lnTo>
                <a:lnTo>
                  <a:pt x="0" y="4377846"/>
                </a:lnTo>
                <a:close/>
              </a:path>
            </a:pathLst>
          </a:custGeom>
        </p:spPr>
      </p:pic>
      <p:grpSp>
        <p:nvGrpSpPr>
          <p:cNvPr id="33" name="Group 32">
            <a:extLst>
              <a:ext uri="{FF2B5EF4-FFF2-40B4-BE49-F238E27FC236}">
                <a16:creationId xmlns:a16="http://schemas.microsoft.com/office/drawing/2014/main" id="{89D1390B-7E13-4B4F-9CB2-391063412E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53" y="-5977"/>
            <a:ext cx="6238675" cy="6863979"/>
            <a:chOff x="305" y="-5977"/>
            <a:chExt cx="6238675" cy="6863979"/>
          </a:xfrm>
        </p:grpSpPr>
        <p:sp>
          <p:nvSpPr>
            <p:cNvPr id="37" name="Freeform: Shape 36">
              <a:extLst>
                <a:ext uri="{FF2B5EF4-FFF2-40B4-BE49-F238E27FC236}">
                  <a16:creationId xmlns:a16="http://schemas.microsoft.com/office/drawing/2014/main" id="{9E720206-AA49-4786-A932-A2650DE091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34854"/>
              <a:ext cx="6028697" cy="6817170"/>
            </a:xfrm>
            <a:custGeom>
              <a:avLst/>
              <a:gdLst>
                <a:gd name="connsiteX0" fmla="*/ 6028697 w 6028697"/>
                <a:gd name="connsiteY0" fmla="*/ 6155323 h 6817170"/>
                <a:gd name="connsiteX1" fmla="*/ 6028697 w 6028697"/>
                <a:gd name="connsiteY1" fmla="*/ 6817170 h 6817170"/>
                <a:gd name="connsiteX2" fmla="*/ 5157862 w 6028697"/>
                <a:gd name="connsiteY2" fmla="*/ 6817170 h 6817170"/>
                <a:gd name="connsiteX3" fmla="*/ 5347156 w 6028697"/>
                <a:gd name="connsiteY3" fmla="*/ 6687553 h 6817170"/>
                <a:gd name="connsiteX4" fmla="*/ 5487470 w 6028697"/>
                <a:gd name="connsiteY4" fmla="*/ 6581714 h 6817170"/>
                <a:gd name="connsiteX5" fmla="*/ 5627642 w 6028697"/>
                <a:gd name="connsiteY5" fmla="*/ 6472328 h 6817170"/>
                <a:gd name="connsiteX6" fmla="*/ 5911392 w 6028697"/>
                <a:gd name="connsiteY6" fmla="*/ 6245328 h 6817170"/>
                <a:gd name="connsiteX7" fmla="*/ 4481066 w 6028697"/>
                <a:gd name="connsiteY7" fmla="*/ 478 h 6817170"/>
                <a:gd name="connsiteX8" fmla="*/ 4672258 w 6028697"/>
                <a:gd name="connsiteY8" fmla="*/ 7519 h 6817170"/>
                <a:gd name="connsiteX9" fmla="*/ 5429869 w 6028697"/>
                <a:gd name="connsiteY9" fmla="*/ 125134 h 6817170"/>
                <a:gd name="connsiteX10" fmla="*/ 5976319 w 6028697"/>
                <a:gd name="connsiteY10" fmla="*/ 314893 h 6817170"/>
                <a:gd name="connsiteX11" fmla="*/ 6028697 w 6028697"/>
                <a:gd name="connsiteY11" fmla="*/ 339901 h 6817170"/>
                <a:gd name="connsiteX12" fmla="*/ 6028697 w 6028697"/>
                <a:gd name="connsiteY12" fmla="*/ 732458 h 6817170"/>
                <a:gd name="connsiteX13" fmla="*/ 5990985 w 6028697"/>
                <a:gd name="connsiteY13" fmla="*/ 712211 h 6817170"/>
                <a:gd name="connsiteX14" fmla="*/ 5341339 w 6028697"/>
                <a:gd name="connsiteY14" fmla="*/ 475281 h 6817170"/>
                <a:gd name="connsiteX15" fmla="*/ 4651969 w 6028697"/>
                <a:gd name="connsiteY15" fmla="*/ 377104 h 6817170"/>
                <a:gd name="connsiteX16" fmla="*/ 3953093 w 6028697"/>
                <a:gd name="connsiteY16" fmla="*/ 402498 h 6817170"/>
                <a:gd name="connsiteX17" fmla="*/ 3267413 w 6028697"/>
                <a:gd name="connsiteY17" fmla="*/ 546643 h 6817170"/>
                <a:gd name="connsiteX18" fmla="*/ 1439498 w 6028697"/>
                <a:gd name="connsiteY18" fmla="*/ 1568141 h 6817170"/>
                <a:gd name="connsiteX19" fmla="*/ 960671 w 6028697"/>
                <a:gd name="connsiteY19" fmla="*/ 2082013 h 6817170"/>
                <a:gd name="connsiteX20" fmla="*/ 581866 w 6028697"/>
                <a:gd name="connsiteY20" fmla="*/ 2672638 h 6817170"/>
                <a:gd name="connsiteX21" fmla="*/ 324789 w 6028697"/>
                <a:gd name="connsiteY21" fmla="*/ 3325262 h 6817170"/>
                <a:gd name="connsiteX22" fmla="*/ 231151 w 6028697"/>
                <a:gd name="connsiteY22" fmla="*/ 4022292 h 6817170"/>
                <a:gd name="connsiteX23" fmla="*/ 270592 w 6028697"/>
                <a:gd name="connsiteY23" fmla="*/ 4362792 h 6817170"/>
                <a:gd name="connsiteX24" fmla="*/ 387213 w 6028697"/>
                <a:gd name="connsiteY24" fmla="*/ 4681585 h 6817170"/>
                <a:gd name="connsiteX25" fmla="*/ 468507 w 6028697"/>
                <a:gd name="connsiteY25" fmla="*/ 4831546 h 6817170"/>
                <a:gd name="connsiteX26" fmla="*/ 561862 w 6028697"/>
                <a:gd name="connsiteY26" fmla="*/ 4976826 h 6817170"/>
                <a:gd name="connsiteX27" fmla="*/ 777511 w 6028697"/>
                <a:gd name="connsiteY27" fmla="*/ 5257597 h 6817170"/>
                <a:gd name="connsiteX28" fmla="*/ 1010895 w 6028697"/>
                <a:gd name="connsiteY28" fmla="*/ 5540494 h 6817170"/>
                <a:gd name="connsiteX29" fmla="*/ 1126948 w 6028697"/>
                <a:gd name="connsiteY29" fmla="*/ 5688186 h 6817170"/>
                <a:gd name="connsiteX30" fmla="*/ 1182706 w 6028697"/>
                <a:gd name="connsiteY30" fmla="*/ 5760543 h 6817170"/>
                <a:gd name="connsiteX31" fmla="*/ 1237327 w 6028697"/>
                <a:gd name="connsiteY31" fmla="*/ 5830060 h 6817170"/>
                <a:gd name="connsiteX32" fmla="*/ 1706649 w 6028697"/>
                <a:gd name="connsiteY32" fmla="*/ 6342797 h 6817170"/>
                <a:gd name="connsiteX33" fmla="*/ 1956207 w 6028697"/>
                <a:gd name="connsiteY33" fmla="*/ 6573484 h 6817170"/>
                <a:gd name="connsiteX34" fmla="*/ 2217681 w 6028697"/>
                <a:gd name="connsiteY34" fmla="*/ 6786297 h 6817170"/>
                <a:gd name="connsiteX35" fmla="*/ 2260820 w 6028697"/>
                <a:gd name="connsiteY35" fmla="*/ 6817170 h 6817170"/>
                <a:gd name="connsiteX36" fmla="*/ 1429497 w 6028697"/>
                <a:gd name="connsiteY36" fmla="*/ 6817170 h 6817170"/>
                <a:gd name="connsiteX37" fmla="*/ 1327275 w 6028697"/>
                <a:gd name="connsiteY37" fmla="*/ 6713800 h 6817170"/>
                <a:gd name="connsiteX38" fmla="*/ 1080556 w 6028697"/>
                <a:gd name="connsiteY38" fmla="*/ 6414443 h 6817170"/>
                <a:gd name="connsiteX39" fmla="*/ 865189 w 6028697"/>
                <a:gd name="connsiteY39" fmla="*/ 6097496 h 6817170"/>
                <a:gd name="connsiteX40" fmla="*/ 814823 w 6028697"/>
                <a:gd name="connsiteY40" fmla="*/ 6016911 h 6817170"/>
                <a:gd name="connsiteX41" fmla="*/ 766729 w 6028697"/>
                <a:gd name="connsiteY41" fmla="*/ 5938453 h 6817170"/>
                <a:gd name="connsiteX42" fmla="*/ 671672 w 6028697"/>
                <a:gd name="connsiteY42" fmla="*/ 5786648 h 6817170"/>
                <a:gd name="connsiteX43" fmla="*/ 474608 w 6028697"/>
                <a:gd name="connsiteY43" fmla="*/ 5474664 h 6817170"/>
                <a:gd name="connsiteX44" fmla="*/ 282652 w 6028697"/>
                <a:gd name="connsiteY44" fmla="*/ 5146508 h 6817170"/>
                <a:gd name="connsiteX45" fmla="*/ 196108 w 6028697"/>
                <a:gd name="connsiteY45" fmla="*/ 4972712 h 6817170"/>
                <a:gd name="connsiteX46" fmla="*/ 122474 w 6028697"/>
                <a:gd name="connsiteY46" fmla="*/ 4791821 h 6817170"/>
                <a:gd name="connsiteX47" fmla="*/ 65724 w 6028697"/>
                <a:gd name="connsiteY47" fmla="*/ 4603129 h 6817170"/>
                <a:gd name="connsiteX48" fmla="*/ 44727 w 6028697"/>
                <a:gd name="connsiteY48" fmla="*/ 4506937 h 6817170"/>
                <a:gd name="connsiteX49" fmla="*/ 35505 w 6028697"/>
                <a:gd name="connsiteY49" fmla="*/ 4458699 h 6817170"/>
                <a:gd name="connsiteX50" fmla="*/ 27845 w 6028697"/>
                <a:gd name="connsiteY50" fmla="*/ 4410320 h 6817170"/>
                <a:gd name="connsiteX51" fmla="*/ 37 w 6028697"/>
                <a:gd name="connsiteY51" fmla="*/ 4022292 h 6817170"/>
                <a:gd name="connsiteX52" fmla="*/ 78777 w 6028697"/>
                <a:gd name="connsiteY52" fmla="*/ 3267236 h 6817170"/>
                <a:gd name="connsiteX53" fmla="*/ 315424 w 6028697"/>
                <a:gd name="connsiteY53" fmla="*/ 2543673 h 6817170"/>
                <a:gd name="connsiteX54" fmla="*/ 1202710 w 6028697"/>
                <a:gd name="connsiteY54" fmla="*/ 1314895 h 6817170"/>
                <a:gd name="connsiteX55" fmla="*/ 1791065 w 6028697"/>
                <a:gd name="connsiteY55" fmla="*/ 833514 h 6817170"/>
                <a:gd name="connsiteX56" fmla="*/ 3908404 w 6028697"/>
                <a:gd name="connsiteY56" fmla="*/ 29794 h 6817170"/>
                <a:gd name="connsiteX57" fmla="*/ 4481066 w 6028697"/>
                <a:gd name="connsiteY57" fmla="*/ 478 h 681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28697" h="6817170">
                  <a:moveTo>
                    <a:pt x="6028697" y="6155323"/>
                  </a:moveTo>
                  <a:lnTo>
                    <a:pt x="6028697" y="6817170"/>
                  </a:lnTo>
                  <a:lnTo>
                    <a:pt x="5157862" y="6817170"/>
                  </a:lnTo>
                  <a:lnTo>
                    <a:pt x="5347156" y="6687553"/>
                  </a:lnTo>
                  <a:cubicBezTo>
                    <a:pt x="5394117" y="6653219"/>
                    <a:pt x="5440793" y="6617608"/>
                    <a:pt x="5487470" y="6581714"/>
                  </a:cubicBezTo>
                  <a:cubicBezTo>
                    <a:pt x="5534147" y="6545820"/>
                    <a:pt x="5580966" y="6509358"/>
                    <a:pt x="5627642" y="6472328"/>
                  </a:cubicBezTo>
                  <a:lnTo>
                    <a:pt x="5911392" y="6245328"/>
                  </a:lnTo>
                  <a:close/>
                  <a:moveTo>
                    <a:pt x="4481066" y="478"/>
                  </a:moveTo>
                  <a:cubicBezTo>
                    <a:pt x="4544817" y="1422"/>
                    <a:pt x="4608563" y="3769"/>
                    <a:pt x="4672258" y="7519"/>
                  </a:cubicBezTo>
                  <a:cubicBezTo>
                    <a:pt x="4927973" y="22364"/>
                    <a:pt x="5181687" y="61751"/>
                    <a:pt x="5429869" y="125134"/>
                  </a:cubicBezTo>
                  <a:cubicBezTo>
                    <a:pt x="5617090" y="173104"/>
                    <a:pt x="5799867" y="236595"/>
                    <a:pt x="5976319" y="314893"/>
                  </a:cubicBezTo>
                  <a:lnTo>
                    <a:pt x="6028697" y="339901"/>
                  </a:lnTo>
                  <a:lnTo>
                    <a:pt x="6028697" y="732458"/>
                  </a:lnTo>
                  <a:lnTo>
                    <a:pt x="5990985" y="712211"/>
                  </a:lnTo>
                  <a:cubicBezTo>
                    <a:pt x="5783917" y="609342"/>
                    <a:pt x="5566013" y="529876"/>
                    <a:pt x="5341339" y="475281"/>
                  </a:cubicBezTo>
                  <a:cubicBezTo>
                    <a:pt x="5115233" y="420503"/>
                    <a:pt x="4884375" y="387624"/>
                    <a:pt x="4651969" y="377104"/>
                  </a:cubicBezTo>
                  <a:cubicBezTo>
                    <a:pt x="4418713" y="365171"/>
                    <a:pt x="4184861" y="373670"/>
                    <a:pt x="3953093" y="402498"/>
                  </a:cubicBezTo>
                  <a:cubicBezTo>
                    <a:pt x="3721001" y="431832"/>
                    <a:pt x="3491675" y="480040"/>
                    <a:pt x="3267413" y="546643"/>
                  </a:cubicBezTo>
                  <a:cubicBezTo>
                    <a:pt x="2591323" y="750761"/>
                    <a:pt x="1967642" y="1099289"/>
                    <a:pt x="1439498" y="1568141"/>
                  </a:cubicBezTo>
                  <a:cubicBezTo>
                    <a:pt x="1265589" y="1725523"/>
                    <a:pt x="1105393" y="1897434"/>
                    <a:pt x="960671" y="2082013"/>
                  </a:cubicBezTo>
                  <a:cubicBezTo>
                    <a:pt x="815775" y="2266294"/>
                    <a:pt x="688923" y="2464081"/>
                    <a:pt x="581866" y="2672638"/>
                  </a:cubicBezTo>
                  <a:cubicBezTo>
                    <a:pt x="473765" y="2880669"/>
                    <a:pt x="387610" y="3099397"/>
                    <a:pt x="324789" y="3325262"/>
                  </a:cubicBezTo>
                  <a:cubicBezTo>
                    <a:pt x="262714" y="3552403"/>
                    <a:pt x="231223" y="3786822"/>
                    <a:pt x="231151" y="4022292"/>
                  </a:cubicBezTo>
                  <a:cubicBezTo>
                    <a:pt x="231413" y="4136912"/>
                    <a:pt x="244645" y="4251136"/>
                    <a:pt x="270592" y="4362792"/>
                  </a:cubicBezTo>
                  <a:cubicBezTo>
                    <a:pt x="297885" y="4472943"/>
                    <a:pt x="336983" y="4579833"/>
                    <a:pt x="387213" y="4681585"/>
                  </a:cubicBezTo>
                  <a:cubicBezTo>
                    <a:pt x="412042" y="4732517"/>
                    <a:pt x="439423" y="4782457"/>
                    <a:pt x="468507" y="4831546"/>
                  </a:cubicBezTo>
                  <a:cubicBezTo>
                    <a:pt x="497591" y="4880636"/>
                    <a:pt x="529230" y="4929015"/>
                    <a:pt x="561862" y="4976826"/>
                  </a:cubicBezTo>
                  <a:cubicBezTo>
                    <a:pt x="627975" y="5072166"/>
                    <a:pt x="701466" y="5164668"/>
                    <a:pt x="777511" y="5257597"/>
                  </a:cubicBezTo>
                  <a:cubicBezTo>
                    <a:pt x="853556" y="5350524"/>
                    <a:pt x="933574" y="5443594"/>
                    <a:pt x="1010895" y="5540494"/>
                  </a:cubicBezTo>
                  <a:cubicBezTo>
                    <a:pt x="1049957" y="5588732"/>
                    <a:pt x="1088642" y="5637963"/>
                    <a:pt x="1126948" y="5688186"/>
                  </a:cubicBezTo>
                  <a:lnTo>
                    <a:pt x="1182706" y="5760543"/>
                  </a:lnTo>
                  <a:cubicBezTo>
                    <a:pt x="1201007" y="5783669"/>
                    <a:pt x="1218458" y="5807503"/>
                    <a:pt x="1237327" y="5830060"/>
                  </a:cubicBezTo>
                  <a:cubicBezTo>
                    <a:pt x="1383714" y="6009916"/>
                    <a:pt x="1540413" y="6181116"/>
                    <a:pt x="1706649" y="6342797"/>
                  </a:cubicBezTo>
                  <a:cubicBezTo>
                    <a:pt x="1788084" y="6422531"/>
                    <a:pt x="1871265" y="6499427"/>
                    <a:pt x="1956207" y="6573484"/>
                  </a:cubicBezTo>
                  <a:cubicBezTo>
                    <a:pt x="2041332" y="6647402"/>
                    <a:pt x="2127733" y="6718907"/>
                    <a:pt x="2217681" y="6786297"/>
                  </a:cubicBezTo>
                  <a:lnTo>
                    <a:pt x="2260820" y="6817170"/>
                  </a:lnTo>
                  <a:lnTo>
                    <a:pt x="1429497" y="6817170"/>
                  </a:lnTo>
                  <a:lnTo>
                    <a:pt x="1327275" y="6713800"/>
                  </a:lnTo>
                  <a:cubicBezTo>
                    <a:pt x="1239186" y="6618984"/>
                    <a:pt x="1156797" y="6519019"/>
                    <a:pt x="1080556" y="6414443"/>
                  </a:cubicBezTo>
                  <a:cubicBezTo>
                    <a:pt x="1004653" y="6310734"/>
                    <a:pt x="932439" y="6205177"/>
                    <a:pt x="865189" y="6097496"/>
                  </a:cubicBezTo>
                  <a:cubicBezTo>
                    <a:pt x="847881" y="6070823"/>
                    <a:pt x="831565" y="6043725"/>
                    <a:pt x="814823" y="6016911"/>
                  </a:cubicBezTo>
                  <a:lnTo>
                    <a:pt x="766729" y="5938453"/>
                  </a:lnTo>
                  <a:cubicBezTo>
                    <a:pt x="735941" y="5887947"/>
                    <a:pt x="703878" y="5837581"/>
                    <a:pt x="671672" y="5786648"/>
                  </a:cubicBezTo>
                  <a:lnTo>
                    <a:pt x="474608" y="5474664"/>
                  </a:lnTo>
                  <a:cubicBezTo>
                    <a:pt x="408778" y="5368968"/>
                    <a:pt x="343516" y="5260008"/>
                    <a:pt x="282652" y="5146508"/>
                  </a:cubicBezTo>
                  <a:cubicBezTo>
                    <a:pt x="252290" y="5089759"/>
                    <a:pt x="223065" y="5032015"/>
                    <a:pt x="196108" y="4972712"/>
                  </a:cubicBezTo>
                  <a:cubicBezTo>
                    <a:pt x="169152" y="4913408"/>
                    <a:pt x="144607" y="4853111"/>
                    <a:pt x="122474" y="4791821"/>
                  </a:cubicBezTo>
                  <a:cubicBezTo>
                    <a:pt x="100342" y="4730532"/>
                    <a:pt x="81757" y="4666830"/>
                    <a:pt x="65724" y="4603129"/>
                  </a:cubicBezTo>
                  <a:cubicBezTo>
                    <a:pt x="58205" y="4571064"/>
                    <a:pt x="50828" y="4539143"/>
                    <a:pt x="44727" y="4506937"/>
                  </a:cubicBezTo>
                  <a:lnTo>
                    <a:pt x="35505" y="4458699"/>
                  </a:lnTo>
                  <a:lnTo>
                    <a:pt x="27845" y="4410320"/>
                  </a:lnTo>
                  <a:cubicBezTo>
                    <a:pt x="8635" y="4281881"/>
                    <a:pt x="-661" y="4152150"/>
                    <a:pt x="37" y="4022292"/>
                  </a:cubicBezTo>
                  <a:cubicBezTo>
                    <a:pt x="712" y="3768592"/>
                    <a:pt x="27094" y="3515615"/>
                    <a:pt x="78777" y="3267236"/>
                  </a:cubicBezTo>
                  <a:cubicBezTo>
                    <a:pt x="130048" y="3017876"/>
                    <a:pt x="209439" y="2775142"/>
                    <a:pt x="315424" y="2543673"/>
                  </a:cubicBezTo>
                  <a:cubicBezTo>
                    <a:pt x="528236" y="2081161"/>
                    <a:pt x="838234" y="1667312"/>
                    <a:pt x="1202710" y="1314895"/>
                  </a:cubicBezTo>
                  <a:cubicBezTo>
                    <a:pt x="1385514" y="1138814"/>
                    <a:pt x="1582282" y="977831"/>
                    <a:pt x="1791065" y="833514"/>
                  </a:cubicBezTo>
                  <a:cubicBezTo>
                    <a:pt x="2420037" y="395614"/>
                    <a:pt x="3147288" y="119557"/>
                    <a:pt x="3908404" y="29794"/>
                  </a:cubicBezTo>
                  <a:cubicBezTo>
                    <a:pt x="4098509" y="7429"/>
                    <a:pt x="4289811" y="-2355"/>
                    <a:pt x="4481066" y="478"/>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Freeform: Shape 37">
              <a:extLst>
                <a:ext uri="{FF2B5EF4-FFF2-40B4-BE49-F238E27FC236}">
                  <a16:creationId xmlns:a16="http://schemas.microsoft.com/office/drawing/2014/main" id="{C72F6EE6-EDE9-45A5-8F6D-02B9B7CB2C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1"/>
              <a:ext cx="6165116"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Freeform: Shape 38">
              <a:extLst>
                <a:ext uri="{FF2B5EF4-FFF2-40B4-BE49-F238E27FC236}">
                  <a16:creationId xmlns:a16="http://schemas.microsoft.com/office/drawing/2014/main" id="{C093DC50-3BD7-46B1-A300-CD207E152F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5977"/>
              <a:ext cx="6238675"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5076682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64B6C5-0B11-C95F-85D2-9C39B5694466}"/>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DF75FA73-5535-4EF7-F244-EE3F9BC7C0BE}"/>
              </a:ext>
            </a:extLst>
          </p:cNvPr>
          <p:cNvSpPr/>
          <p:nvPr/>
        </p:nvSpPr>
        <p:spPr>
          <a:xfrm>
            <a:off x="1" y="269719"/>
            <a:ext cx="8681292" cy="522215"/>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78"/>
            <a:endParaRPr lang="en-US" sz="1351">
              <a:solidFill>
                <a:prstClr val="white"/>
              </a:solidFill>
              <a:latin typeface="Times New Roman" panose="02020603050405020304" pitchFamily="18" charset="0"/>
              <a:cs typeface="Times New Roman" panose="02020603050405020304" pitchFamily="18" charset="0"/>
            </a:endParaRPr>
          </a:p>
        </p:txBody>
      </p:sp>
      <p:pic>
        <p:nvPicPr>
          <p:cNvPr id="9" name="Picture 8" descr="A blue text on a black background&#10;&#10;AI-generated content may be incorrect.">
            <a:extLst>
              <a:ext uri="{FF2B5EF4-FFF2-40B4-BE49-F238E27FC236}">
                <a16:creationId xmlns:a16="http://schemas.microsoft.com/office/drawing/2014/main" id="{C48AD53D-C9AA-7D1E-327C-F36B9E502FC8}"/>
              </a:ext>
            </a:extLst>
          </p:cNvPr>
          <p:cNvPicPr>
            <a:picLocks noChangeAspect="1"/>
          </p:cNvPicPr>
          <p:nvPr/>
        </p:nvPicPr>
        <p:blipFill>
          <a:blip r:embed="rId3"/>
          <a:stretch>
            <a:fillRect/>
          </a:stretch>
        </p:blipFill>
        <p:spPr>
          <a:xfrm>
            <a:off x="8681294" y="269719"/>
            <a:ext cx="3393194" cy="522215"/>
          </a:xfrm>
          <a:prstGeom prst="rect">
            <a:avLst/>
          </a:prstGeom>
        </p:spPr>
      </p:pic>
      <p:sp>
        <p:nvSpPr>
          <p:cNvPr id="3" name="TextBox 2">
            <a:extLst>
              <a:ext uri="{FF2B5EF4-FFF2-40B4-BE49-F238E27FC236}">
                <a16:creationId xmlns:a16="http://schemas.microsoft.com/office/drawing/2014/main" id="{867BEB0D-FA91-89DA-76A6-95BF1D5BCBD9}"/>
              </a:ext>
            </a:extLst>
          </p:cNvPr>
          <p:cNvSpPr txBox="1"/>
          <p:nvPr/>
        </p:nvSpPr>
        <p:spPr>
          <a:xfrm>
            <a:off x="231812" y="299993"/>
            <a:ext cx="6096000" cy="400110"/>
          </a:xfrm>
          <a:prstGeom prst="rect">
            <a:avLst/>
          </a:prstGeom>
          <a:noFill/>
        </p:spPr>
        <p:txBody>
          <a:bodyPr wrap="square">
            <a:spAutoFit/>
          </a:bodyPr>
          <a:lstStyle/>
          <a:p>
            <a:r>
              <a:rPr lang="en-US" sz="2000" b="1" dirty="0">
                <a:solidFill>
                  <a:schemeClr val="bg1"/>
                </a:solidFill>
                <a:latin typeface="Times New Roman" panose="02020603050405020304" pitchFamily="18" charset="0"/>
                <a:cs typeface="Times New Roman" panose="02020603050405020304" pitchFamily="18" charset="0"/>
              </a:rPr>
              <a:t>What is Text to Speech?</a:t>
            </a:r>
          </a:p>
        </p:txBody>
      </p:sp>
      <p:pic>
        <p:nvPicPr>
          <p:cNvPr id="14" name="Picture 13" descr="A blue and white sign with black text&#10;&#10;AI-generated content may be incorrect.">
            <a:extLst>
              <a:ext uri="{FF2B5EF4-FFF2-40B4-BE49-F238E27FC236}">
                <a16:creationId xmlns:a16="http://schemas.microsoft.com/office/drawing/2014/main" id="{661F4BD2-CD29-C223-8A12-CAECC7214B2D}"/>
              </a:ext>
            </a:extLst>
          </p:cNvPr>
          <p:cNvPicPr>
            <a:picLocks noChangeAspect="1"/>
          </p:cNvPicPr>
          <p:nvPr/>
        </p:nvPicPr>
        <p:blipFill>
          <a:blip r:embed="rId4"/>
          <a:stretch>
            <a:fillRect/>
          </a:stretch>
        </p:blipFill>
        <p:spPr>
          <a:xfrm>
            <a:off x="2074900" y="3205405"/>
            <a:ext cx="3036895" cy="1163214"/>
          </a:xfrm>
          <a:prstGeom prst="rect">
            <a:avLst/>
          </a:prstGeom>
        </p:spPr>
      </p:pic>
      <p:pic>
        <p:nvPicPr>
          <p:cNvPr id="16" name="Picture 15" descr="A black text on a white background&#10;&#10;AI-generated content may be incorrect.">
            <a:extLst>
              <a:ext uri="{FF2B5EF4-FFF2-40B4-BE49-F238E27FC236}">
                <a16:creationId xmlns:a16="http://schemas.microsoft.com/office/drawing/2014/main" id="{633F04D9-24C7-C6D9-4812-0FB30F8E6D5D}"/>
              </a:ext>
            </a:extLst>
          </p:cNvPr>
          <p:cNvPicPr>
            <a:picLocks noChangeAspect="1"/>
          </p:cNvPicPr>
          <p:nvPr/>
        </p:nvPicPr>
        <p:blipFill>
          <a:blip r:embed="rId5"/>
          <a:stretch>
            <a:fillRect/>
          </a:stretch>
        </p:blipFill>
        <p:spPr>
          <a:xfrm>
            <a:off x="2074900" y="5012203"/>
            <a:ext cx="3929380" cy="755650"/>
          </a:xfrm>
          <a:prstGeom prst="rect">
            <a:avLst/>
          </a:prstGeom>
        </p:spPr>
      </p:pic>
      <p:pic>
        <p:nvPicPr>
          <p:cNvPr id="20" name="Picture 19" descr="A logo with black text&#10;&#10;AI-generated content may be incorrect.">
            <a:extLst>
              <a:ext uri="{FF2B5EF4-FFF2-40B4-BE49-F238E27FC236}">
                <a16:creationId xmlns:a16="http://schemas.microsoft.com/office/drawing/2014/main" id="{EC932869-9362-57B7-7E3E-CB048DEFA621}"/>
              </a:ext>
            </a:extLst>
          </p:cNvPr>
          <p:cNvPicPr>
            <a:picLocks noChangeAspect="1"/>
          </p:cNvPicPr>
          <p:nvPr/>
        </p:nvPicPr>
        <p:blipFill>
          <a:blip r:embed="rId6"/>
          <a:stretch>
            <a:fillRect/>
          </a:stretch>
        </p:blipFill>
        <p:spPr>
          <a:xfrm>
            <a:off x="6327811" y="4854433"/>
            <a:ext cx="2774106" cy="1071190"/>
          </a:xfrm>
          <a:prstGeom prst="rect">
            <a:avLst/>
          </a:prstGeom>
        </p:spPr>
      </p:pic>
      <p:pic>
        <p:nvPicPr>
          <p:cNvPr id="22" name="Picture 21" descr="A logo with text on it&#10;&#10;AI-generated content may be incorrect.">
            <a:extLst>
              <a:ext uri="{FF2B5EF4-FFF2-40B4-BE49-F238E27FC236}">
                <a16:creationId xmlns:a16="http://schemas.microsoft.com/office/drawing/2014/main" id="{4CBF90A7-D673-2CD6-4372-698094BB8F7C}"/>
              </a:ext>
            </a:extLst>
          </p:cNvPr>
          <p:cNvPicPr>
            <a:picLocks noChangeAspect="1"/>
          </p:cNvPicPr>
          <p:nvPr/>
        </p:nvPicPr>
        <p:blipFill>
          <a:blip r:embed="rId7"/>
          <a:stretch>
            <a:fillRect/>
          </a:stretch>
        </p:blipFill>
        <p:spPr>
          <a:xfrm>
            <a:off x="6096000" y="3201392"/>
            <a:ext cx="2665537" cy="1152350"/>
          </a:xfrm>
          <a:prstGeom prst="rect">
            <a:avLst/>
          </a:prstGeom>
        </p:spPr>
      </p:pic>
      <p:sp>
        <p:nvSpPr>
          <p:cNvPr id="24" name="TextBox 23">
            <a:extLst>
              <a:ext uri="{FF2B5EF4-FFF2-40B4-BE49-F238E27FC236}">
                <a16:creationId xmlns:a16="http://schemas.microsoft.com/office/drawing/2014/main" id="{371D249F-B8DE-0E21-FD15-2B5FB510CB77}"/>
              </a:ext>
            </a:extLst>
          </p:cNvPr>
          <p:cNvSpPr txBox="1"/>
          <p:nvPr/>
        </p:nvSpPr>
        <p:spPr>
          <a:xfrm>
            <a:off x="557205" y="1292625"/>
            <a:ext cx="11517283" cy="1242263"/>
          </a:xfrm>
          <a:prstGeom prst="rect">
            <a:avLst/>
          </a:prstGeom>
          <a:noFill/>
        </p:spPr>
        <p:txBody>
          <a:bodyPr wrap="square">
            <a:spAutoFit/>
          </a:bodyPr>
          <a:lstStyle/>
          <a:p>
            <a:pPr>
              <a:lnSpc>
                <a:spcPct val="200000"/>
              </a:lnSpc>
            </a:pPr>
            <a:r>
              <a:rPr lang="en-US" sz="2000" dirty="0"/>
              <a:t>🔊 </a:t>
            </a:r>
            <a:r>
              <a:rPr lang="en-US" sz="2000" b="1" dirty="0"/>
              <a:t>Text-to-Speech (TTS) converts written text into spoken voice</a:t>
            </a:r>
            <a:r>
              <a:rPr lang="en-US" sz="2000" dirty="0"/>
              <a:t> using AI-powered speech synthesis.</a:t>
            </a:r>
            <a:br>
              <a:rPr lang="en-US" sz="2000" dirty="0"/>
            </a:br>
            <a:r>
              <a:rPr lang="en-US" sz="2000" dirty="0"/>
              <a:t>💬 </a:t>
            </a:r>
            <a:r>
              <a:rPr lang="en-US" sz="2000" b="1" dirty="0"/>
              <a:t>Commonly used in voice assistants, screen readers, and accessibility tools.</a:t>
            </a:r>
            <a:endParaRPr lang="en-US" sz="2000" dirty="0"/>
          </a:p>
        </p:txBody>
      </p:sp>
      <p:sp>
        <p:nvSpPr>
          <p:cNvPr id="26" name="TextBox 25">
            <a:extLst>
              <a:ext uri="{FF2B5EF4-FFF2-40B4-BE49-F238E27FC236}">
                <a16:creationId xmlns:a16="http://schemas.microsoft.com/office/drawing/2014/main" id="{66878A65-28A3-6B40-9E09-A0B9671CB3D7}"/>
              </a:ext>
            </a:extLst>
          </p:cNvPr>
          <p:cNvSpPr txBox="1"/>
          <p:nvPr/>
        </p:nvSpPr>
        <p:spPr>
          <a:xfrm>
            <a:off x="104812" y="6027003"/>
            <a:ext cx="3698453" cy="830997"/>
          </a:xfrm>
          <a:prstGeom prst="rect">
            <a:avLst/>
          </a:prstGeom>
          <a:noFill/>
        </p:spPr>
        <p:txBody>
          <a:bodyPr wrap="square">
            <a:spAutoFit/>
          </a:bodyPr>
          <a:lstStyle/>
          <a:p>
            <a:r>
              <a:rPr lang="en-US" sz="1200" i="0" dirty="0">
                <a:solidFill>
                  <a:srgbClr val="1E1E1E"/>
                </a:solidFill>
                <a:effectLst/>
                <a:latin typeface="Segoe UI" panose="020B0502040204020203" pitchFamily="34" charset="0"/>
                <a:hlinkClick r:id="rId8"/>
              </a:rPr>
              <a:t>Azure AI Speech </a:t>
            </a:r>
            <a:r>
              <a:rPr lang="en-US" sz="1200" dirty="0">
                <a:solidFill>
                  <a:srgbClr val="1E1E1E"/>
                </a:solidFill>
                <a:latin typeface="Segoe UI" panose="020B0502040204020203" pitchFamily="34" charset="0"/>
                <a:hlinkClick r:id="rId8"/>
              </a:rPr>
              <a:t>text-to-speech </a:t>
            </a:r>
            <a:r>
              <a:rPr lang="en-US" sz="1200" i="0" dirty="0">
                <a:solidFill>
                  <a:srgbClr val="1E1E1E"/>
                </a:solidFill>
                <a:effectLst/>
                <a:latin typeface="Segoe UI" panose="020B0502040204020203" pitchFamily="34" charset="0"/>
                <a:hlinkClick r:id="rId8"/>
              </a:rPr>
              <a:t>Feb 2025 updates</a:t>
            </a:r>
            <a:endParaRPr lang="en-US" sz="1200" i="0" dirty="0">
              <a:solidFill>
                <a:srgbClr val="1E1E1E"/>
              </a:solidFill>
              <a:effectLst/>
              <a:latin typeface="Segoe UI" panose="020B0502040204020203" pitchFamily="34" charset="0"/>
            </a:endParaRPr>
          </a:p>
          <a:p>
            <a:r>
              <a:rPr lang="en-US" sz="1200" dirty="0">
                <a:hlinkClick r:id="rId9"/>
              </a:rPr>
              <a:t>Introducing Eleven v3 (alpha)</a:t>
            </a:r>
            <a:endParaRPr lang="en-US" sz="1200" dirty="0"/>
          </a:p>
          <a:p>
            <a:r>
              <a:rPr lang="en-US" sz="1200" dirty="0">
                <a:hlinkClick r:id="rId10"/>
              </a:rPr>
              <a:t>Amazon Polly - AI Voice Generator</a:t>
            </a:r>
            <a:endParaRPr lang="en-US" sz="1200" dirty="0">
              <a:solidFill>
                <a:srgbClr val="1E1E1E"/>
              </a:solidFill>
              <a:latin typeface="Segoe UI" panose="020B0502040204020203" pitchFamily="34" charset="0"/>
            </a:endParaRPr>
          </a:p>
          <a:p>
            <a:r>
              <a:rPr lang="en-US" sz="1200" dirty="0">
                <a:hlinkClick r:id="rId11"/>
              </a:rPr>
              <a:t>Text-to-Speech AI</a:t>
            </a:r>
            <a:endParaRPr lang="en-US" sz="1200" dirty="0"/>
          </a:p>
        </p:txBody>
      </p:sp>
    </p:spTree>
    <p:extLst>
      <p:ext uri="{BB962C8B-B14F-4D97-AF65-F5344CB8AC3E}">
        <p14:creationId xmlns:p14="http://schemas.microsoft.com/office/powerpoint/2010/main" val="11390952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16951F-BF6C-06B9-16F4-8D09977C6A78}"/>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838F6BFB-0A00-65F5-EB61-3C20CE8D08B7}"/>
              </a:ext>
            </a:extLst>
          </p:cNvPr>
          <p:cNvSpPr/>
          <p:nvPr/>
        </p:nvSpPr>
        <p:spPr>
          <a:xfrm>
            <a:off x="1" y="269719"/>
            <a:ext cx="8681292" cy="522215"/>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78"/>
            <a:endParaRPr lang="en-US" sz="1351">
              <a:solidFill>
                <a:prstClr val="white"/>
              </a:solidFill>
              <a:latin typeface="Times New Roman" panose="02020603050405020304" pitchFamily="18" charset="0"/>
              <a:cs typeface="Times New Roman" panose="02020603050405020304" pitchFamily="18" charset="0"/>
            </a:endParaRPr>
          </a:p>
        </p:txBody>
      </p:sp>
      <p:pic>
        <p:nvPicPr>
          <p:cNvPr id="9" name="Picture 8" descr="A blue text on a black background&#10;&#10;AI-generated content may be incorrect.">
            <a:extLst>
              <a:ext uri="{FF2B5EF4-FFF2-40B4-BE49-F238E27FC236}">
                <a16:creationId xmlns:a16="http://schemas.microsoft.com/office/drawing/2014/main" id="{154F3303-6070-A3A8-D1E5-486EE56108B5}"/>
              </a:ext>
            </a:extLst>
          </p:cNvPr>
          <p:cNvPicPr>
            <a:picLocks noChangeAspect="1"/>
          </p:cNvPicPr>
          <p:nvPr/>
        </p:nvPicPr>
        <p:blipFill>
          <a:blip r:embed="rId3"/>
          <a:stretch>
            <a:fillRect/>
          </a:stretch>
        </p:blipFill>
        <p:spPr>
          <a:xfrm>
            <a:off x="8681294" y="269719"/>
            <a:ext cx="3393194" cy="522215"/>
          </a:xfrm>
          <a:prstGeom prst="rect">
            <a:avLst/>
          </a:prstGeom>
        </p:spPr>
      </p:pic>
      <p:sp>
        <p:nvSpPr>
          <p:cNvPr id="3" name="TextBox 2">
            <a:extLst>
              <a:ext uri="{FF2B5EF4-FFF2-40B4-BE49-F238E27FC236}">
                <a16:creationId xmlns:a16="http://schemas.microsoft.com/office/drawing/2014/main" id="{B98F17BF-9E30-AD70-D125-136734A3EBAD}"/>
              </a:ext>
            </a:extLst>
          </p:cNvPr>
          <p:cNvSpPr txBox="1"/>
          <p:nvPr/>
        </p:nvSpPr>
        <p:spPr>
          <a:xfrm>
            <a:off x="231812" y="299993"/>
            <a:ext cx="6096000" cy="400110"/>
          </a:xfrm>
          <a:prstGeom prst="rect">
            <a:avLst/>
          </a:prstGeom>
          <a:noFill/>
        </p:spPr>
        <p:txBody>
          <a:bodyPr wrap="square">
            <a:spAutoFit/>
          </a:bodyPr>
          <a:lstStyle/>
          <a:p>
            <a:r>
              <a:rPr lang="en-US" sz="2000" b="1" dirty="0">
                <a:solidFill>
                  <a:schemeClr val="bg1"/>
                </a:solidFill>
                <a:latin typeface="Times New Roman" panose="02020603050405020304" pitchFamily="18" charset="0"/>
                <a:cs typeface="Times New Roman" panose="02020603050405020304" pitchFamily="18" charset="0"/>
              </a:rPr>
              <a:t>TTS model Comparison</a:t>
            </a:r>
            <a:endParaRPr lang="en-US" sz="2000" dirty="0">
              <a:solidFill>
                <a:schemeClr val="bg1"/>
              </a:solidFill>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B3E76E6A-26F3-2AB8-3373-F433674B1F4F}"/>
              </a:ext>
            </a:extLst>
          </p:cNvPr>
          <p:cNvSpPr txBox="1"/>
          <p:nvPr/>
        </p:nvSpPr>
        <p:spPr>
          <a:xfrm>
            <a:off x="1678432" y="3644736"/>
            <a:ext cx="8082362" cy="2545377"/>
          </a:xfrm>
          <a:prstGeom prst="rect">
            <a:avLst/>
          </a:prstGeom>
          <a:solidFill>
            <a:schemeClr val="accent2">
              <a:lumMod val="20000"/>
              <a:lumOff val="80000"/>
            </a:schemeClr>
          </a:solidFill>
        </p:spPr>
        <p:txBody>
          <a:bodyPr wrap="square" rtlCol="0">
            <a:spAutoFit/>
          </a:bodyPr>
          <a:lstStyle/>
          <a:p>
            <a:pPr>
              <a:lnSpc>
                <a:spcPct val="150000"/>
              </a:lnSpc>
            </a:pPr>
            <a:r>
              <a:rPr lang="en-US" b="1" dirty="0">
                <a:solidFill>
                  <a:schemeClr val="accent2">
                    <a:lumMod val="50000"/>
                  </a:schemeClr>
                </a:solidFill>
                <a:latin typeface="Times New Roman" panose="02020603050405020304" pitchFamily="18" charset="0"/>
                <a:cs typeface="Times New Roman" panose="02020603050405020304" pitchFamily="18" charset="0"/>
              </a:rPr>
              <a:t>F5-TTS by Swivid</a:t>
            </a:r>
          </a:p>
          <a:p>
            <a:pPr marL="285750" indent="-285750">
              <a:lnSpc>
                <a:spcPct val="150000"/>
              </a:lnSpc>
              <a:buFont typeface="Wingdings" pitchFamily="2" charset="2"/>
              <a:buChar char="§"/>
            </a:pPr>
            <a:r>
              <a:rPr lang="en-US" dirty="0"/>
              <a:t>High-fidelity TTS using flow-matching + diffusion</a:t>
            </a:r>
          </a:p>
          <a:p>
            <a:pPr marL="285750" indent="-285750">
              <a:lnSpc>
                <a:spcPct val="150000"/>
              </a:lnSpc>
              <a:buFont typeface="Wingdings" pitchFamily="2" charset="2"/>
              <a:buChar char="§"/>
            </a:pPr>
            <a:r>
              <a:rPr lang="en-US" dirty="0"/>
              <a:t>Zero-shot voice cloning with just 10 seconds of speech</a:t>
            </a:r>
          </a:p>
          <a:p>
            <a:pPr marL="285750" indent="-285750">
              <a:lnSpc>
                <a:spcPct val="150000"/>
              </a:lnSpc>
              <a:buFont typeface="Wingdings" pitchFamily="2" charset="2"/>
              <a:buChar char="§"/>
            </a:pPr>
            <a:r>
              <a:rPr lang="en-US" dirty="0"/>
              <a:t>Multilingual, expressive output with 6–8 GB VRAM</a:t>
            </a:r>
          </a:p>
          <a:p>
            <a:pPr marL="285750" indent="-285750">
              <a:lnSpc>
                <a:spcPct val="150000"/>
              </a:lnSpc>
              <a:buFont typeface="Wingdings" pitchFamily="2" charset="2"/>
              <a:buChar char="§"/>
            </a:pPr>
            <a:r>
              <a:rPr lang="en-US" dirty="0"/>
              <a:t>Real-time capable (~0.15 RTF)</a:t>
            </a:r>
          </a:p>
          <a:p>
            <a:pPr marL="285750" indent="-285750">
              <a:lnSpc>
                <a:spcPct val="150000"/>
              </a:lnSpc>
              <a:buFont typeface="Wingdings" pitchFamily="2" charset="2"/>
              <a:buChar char="§"/>
            </a:pPr>
            <a:r>
              <a:rPr lang="en-US" dirty="0"/>
              <a:t>Not suitable for mobile/edge devices</a:t>
            </a:r>
          </a:p>
        </p:txBody>
      </p:sp>
      <p:sp>
        <p:nvSpPr>
          <p:cNvPr id="11" name="TextBox 10">
            <a:extLst>
              <a:ext uri="{FF2B5EF4-FFF2-40B4-BE49-F238E27FC236}">
                <a16:creationId xmlns:a16="http://schemas.microsoft.com/office/drawing/2014/main" id="{800DA256-A8C5-C479-1348-B25F665FF481}"/>
              </a:ext>
            </a:extLst>
          </p:cNvPr>
          <p:cNvSpPr txBox="1"/>
          <p:nvPr/>
        </p:nvSpPr>
        <p:spPr>
          <a:xfrm>
            <a:off x="1678432" y="995132"/>
            <a:ext cx="8082362" cy="2545377"/>
          </a:xfrm>
          <a:prstGeom prst="rect">
            <a:avLst/>
          </a:prstGeom>
          <a:solidFill>
            <a:schemeClr val="accent2">
              <a:lumMod val="20000"/>
              <a:lumOff val="80000"/>
            </a:schemeClr>
          </a:solidFill>
        </p:spPr>
        <p:txBody>
          <a:bodyPr wrap="square">
            <a:spAutoFit/>
          </a:bodyPr>
          <a:lstStyle/>
          <a:p>
            <a:pPr>
              <a:lnSpc>
                <a:spcPct val="150000"/>
              </a:lnSpc>
            </a:pPr>
            <a:r>
              <a:rPr lang="en-US" b="1" dirty="0">
                <a:solidFill>
                  <a:schemeClr val="accent2">
                    <a:lumMod val="50000"/>
                  </a:schemeClr>
                </a:solidFill>
                <a:latin typeface="Times New Roman" panose="02020603050405020304" pitchFamily="18" charset="0"/>
                <a:cs typeface="Times New Roman" panose="02020603050405020304" pitchFamily="18" charset="0"/>
              </a:rPr>
              <a:t>LLassa-3B by HKUST Audio</a:t>
            </a:r>
            <a:endParaRPr lang="en-US" dirty="0">
              <a:latin typeface="Times New Roman" panose="02020603050405020304" pitchFamily="18" charset="0"/>
              <a:cs typeface="Times New Roman" panose="02020603050405020304" pitchFamily="18" charset="0"/>
            </a:endParaRPr>
          </a:p>
          <a:p>
            <a:pPr marL="285750" indent="-285750">
              <a:lnSpc>
                <a:spcPct val="150000"/>
              </a:lnSpc>
              <a:buFont typeface="Wingdings" pitchFamily="2" charset="2"/>
              <a:buChar char="§"/>
            </a:pPr>
            <a:r>
              <a:rPr lang="en-US" dirty="0"/>
              <a:t>Large, multilingual TTS built on LLaMA architecture</a:t>
            </a:r>
          </a:p>
          <a:p>
            <a:pPr marL="285750" indent="-285750">
              <a:lnSpc>
                <a:spcPct val="150000"/>
              </a:lnSpc>
              <a:buFont typeface="Wingdings" pitchFamily="2" charset="2"/>
              <a:buChar char="§"/>
            </a:pPr>
            <a:r>
              <a:rPr lang="en-US" dirty="0"/>
              <a:t>Trained on 250k+ hrs. of Chinese-English audio</a:t>
            </a:r>
          </a:p>
          <a:p>
            <a:pPr marL="285750" indent="-285750">
              <a:lnSpc>
                <a:spcPct val="150000"/>
              </a:lnSpc>
              <a:buFont typeface="Wingdings" pitchFamily="2" charset="2"/>
              <a:buChar char="§"/>
            </a:pPr>
            <a:r>
              <a:rPr lang="en-US" dirty="0"/>
              <a:t>Supports TTS + voice prompting workflows</a:t>
            </a:r>
          </a:p>
          <a:p>
            <a:pPr marL="285750" indent="-285750">
              <a:lnSpc>
                <a:spcPct val="150000"/>
              </a:lnSpc>
              <a:buFont typeface="Wingdings" pitchFamily="2" charset="2"/>
              <a:buChar char="§"/>
            </a:pPr>
            <a:r>
              <a:rPr lang="en-US" dirty="0"/>
              <a:t>Needs 13–18 GB VRAM; best for cloud/server deployment</a:t>
            </a:r>
          </a:p>
          <a:p>
            <a:pPr marL="285750" indent="-285750">
              <a:lnSpc>
                <a:spcPct val="150000"/>
              </a:lnSpc>
              <a:buFont typeface="Wingdings" pitchFamily="2" charset="2"/>
              <a:buChar char="§"/>
            </a:pPr>
            <a:r>
              <a:rPr lang="en-US" dirty="0"/>
              <a:t>Languages: Chinese &amp; English only</a:t>
            </a:r>
          </a:p>
        </p:txBody>
      </p:sp>
      <p:sp>
        <p:nvSpPr>
          <p:cNvPr id="15" name="TextBox 14">
            <a:extLst>
              <a:ext uri="{FF2B5EF4-FFF2-40B4-BE49-F238E27FC236}">
                <a16:creationId xmlns:a16="http://schemas.microsoft.com/office/drawing/2014/main" id="{FA4B5FE6-31DF-DFA6-BBDA-AD321FE4F8DB}"/>
              </a:ext>
            </a:extLst>
          </p:cNvPr>
          <p:cNvSpPr txBox="1"/>
          <p:nvPr/>
        </p:nvSpPr>
        <p:spPr>
          <a:xfrm>
            <a:off x="0" y="6311282"/>
            <a:ext cx="1945982" cy="276999"/>
          </a:xfrm>
          <a:prstGeom prst="rect">
            <a:avLst/>
          </a:prstGeom>
          <a:noFill/>
        </p:spPr>
        <p:txBody>
          <a:bodyPr wrap="none" rtlCol="0">
            <a:spAutoFit/>
          </a:bodyPr>
          <a:lstStyle/>
          <a:p>
            <a:r>
              <a:rPr lang="en-US" sz="1200" dirty="0">
                <a:hlinkClick r:id="rId4"/>
              </a:rPr>
              <a:t>F5-TTS model and features</a:t>
            </a:r>
            <a:endParaRPr lang="en-US" sz="1200" dirty="0"/>
          </a:p>
        </p:txBody>
      </p:sp>
      <p:pic>
        <p:nvPicPr>
          <p:cNvPr id="4" name="Picture 3">
            <a:extLst>
              <a:ext uri="{FF2B5EF4-FFF2-40B4-BE49-F238E27FC236}">
                <a16:creationId xmlns:a16="http://schemas.microsoft.com/office/drawing/2014/main" id="{8FABE21A-8C14-1D8A-B5FF-6B230CDA1AF3}"/>
              </a:ext>
            </a:extLst>
          </p:cNvPr>
          <p:cNvPicPr>
            <a:picLocks noChangeAspect="1"/>
          </p:cNvPicPr>
          <p:nvPr/>
        </p:nvPicPr>
        <p:blipFill>
          <a:blip r:embed="rId5"/>
          <a:stretch>
            <a:fillRect/>
          </a:stretch>
        </p:blipFill>
        <p:spPr>
          <a:xfrm>
            <a:off x="9488424" y="6262853"/>
            <a:ext cx="2703576" cy="602427"/>
          </a:xfrm>
          <a:prstGeom prst="rect">
            <a:avLst/>
          </a:prstGeom>
        </p:spPr>
      </p:pic>
      <p:sp>
        <p:nvSpPr>
          <p:cNvPr id="7" name="TextBox 6">
            <a:extLst>
              <a:ext uri="{FF2B5EF4-FFF2-40B4-BE49-F238E27FC236}">
                <a16:creationId xmlns:a16="http://schemas.microsoft.com/office/drawing/2014/main" id="{33F2F107-F2AF-8943-CE1D-8DD58A92E4F5}"/>
              </a:ext>
            </a:extLst>
          </p:cNvPr>
          <p:cNvSpPr txBox="1"/>
          <p:nvPr/>
        </p:nvSpPr>
        <p:spPr>
          <a:xfrm>
            <a:off x="458" y="6339578"/>
            <a:ext cx="6558707" cy="515526"/>
          </a:xfrm>
          <a:prstGeom prst="rect">
            <a:avLst/>
          </a:prstGeom>
          <a:noFill/>
        </p:spPr>
        <p:txBody>
          <a:bodyPr wrap="square">
            <a:spAutoFit/>
          </a:bodyPr>
          <a:lstStyle/>
          <a:p>
            <a:pPr algn="l">
              <a:lnSpc>
                <a:spcPts val="3750"/>
              </a:lnSpc>
              <a:spcAft>
                <a:spcPts val="525"/>
              </a:spcAft>
            </a:pPr>
            <a:r>
              <a:rPr lang="en-US" sz="1200" b="0" i="0" dirty="0">
                <a:solidFill>
                  <a:srgbClr val="000000"/>
                </a:solidFill>
                <a:effectLst/>
                <a:latin typeface="Roboto" panose="020F0502020204030204" pitchFamily="34" charset="0"/>
                <a:hlinkClick r:id="rId6"/>
              </a:rPr>
              <a:t>LLaSA-3B: A Llama 3.2B Fine-Tuned Text-to-Speech Model</a:t>
            </a:r>
            <a:endParaRPr lang="en-US" sz="1200" b="0" i="0" dirty="0">
              <a:solidFill>
                <a:srgbClr val="000000"/>
              </a:solidFill>
              <a:effectLst/>
              <a:latin typeface="Roboto" panose="020F0502020204030204" pitchFamily="34" charset="0"/>
            </a:endParaRPr>
          </a:p>
        </p:txBody>
      </p:sp>
    </p:spTree>
    <p:extLst>
      <p:ext uri="{BB962C8B-B14F-4D97-AF65-F5344CB8AC3E}">
        <p14:creationId xmlns:p14="http://schemas.microsoft.com/office/powerpoint/2010/main" val="33275907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6C321A-9DB2-6CA9-17F4-8CDFF423D839}"/>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BF62DF76-A283-D833-547F-92FD0FE0D842}"/>
              </a:ext>
            </a:extLst>
          </p:cNvPr>
          <p:cNvSpPr/>
          <p:nvPr/>
        </p:nvSpPr>
        <p:spPr>
          <a:xfrm>
            <a:off x="1" y="269719"/>
            <a:ext cx="8681292" cy="522215"/>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78"/>
            <a:endParaRPr lang="en-US" sz="1351">
              <a:solidFill>
                <a:prstClr val="white"/>
              </a:solidFill>
              <a:latin typeface="Times New Roman" panose="02020603050405020304" pitchFamily="18" charset="0"/>
              <a:cs typeface="Times New Roman" panose="02020603050405020304" pitchFamily="18" charset="0"/>
            </a:endParaRPr>
          </a:p>
        </p:txBody>
      </p:sp>
      <p:pic>
        <p:nvPicPr>
          <p:cNvPr id="9" name="Picture 8" descr="A blue text on a black background&#10;&#10;AI-generated content may be incorrect.">
            <a:extLst>
              <a:ext uri="{FF2B5EF4-FFF2-40B4-BE49-F238E27FC236}">
                <a16:creationId xmlns:a16="http://schemas.microsoft.com/office/drawing/2014/main" id="{E744E70A-B88D-9373-68A7-5EFA7257E38A}"/>
              </a:ext>
            </a:extLst>
          </p:cNvPr>
          <p:cNvPicPr>
            <a:picLocks noChangeAspect="1"/>
          </p:cNvPicPr>
          <p:nvPr/>
        </p:nvPicPr>
        <p:blipFill>
          <a:blip r:embed="rId3"/>
          <a:stretch>
            <a:fillRect/>
          </a:stretch>
        </p:blipFill>
        <p:spPr>
          <a:xfrm>
            <a:off x="8681294" y="269719"/>
            <a:ext cx="3393194" cy="522215"/>
          </a:xfrm>
          <a:prstGeom prst="rect">
            <a:avLst/>
          </a:prstGeom>
        </p:spPr>
      </p:pic>
      <p:sp>
        <p:nvSpPr>
          <p:cNvPr id="3" name="TextBox 2">
            <a:extLst>
              <a:ext uri="{FF2B5EF4-FFF2-40B4-BE49-F238E27FC236}">
                <a16:creationId xmlns:a16="http://schemas.microsoft.com/office/drawing/2014/main" id="{546887C6-B5DC-1049-ED28-3D26A2E520B1}"/>
              </a:ext>
            </a:extLst>
          </p:cNvPr>
          <p:cNvSpPr txBox="1"/>
          <p:nvPr/>
        </p:nvSpPr>
        <p:spPr>
          <a:xfrm>
            <a:off x="231812" y="299993"/>
            <a:ext cx="6096000" cy="400110"/>
          </a:xfrm>
          <a:prstGeom prst="rect">
            <a:avLst/>
          </a:prstGeom>
          <a:noFill/>
        </p:spPr>
        <p:txBody>
          <a:bodyPr wrap="square">
            <a:spAutoFit/>
          </a:bodyPr>
          <a:lstStyle/>
          <a:p>
            <a:r>
              <a:rPr lang="en-US" sz="2000" b="1" dirty="0">
                <a:solidFill>
                  <a:schemeClr val="bg1"/>
                </a:solidFill>
                <a:latin typeface="Times New Roman" panose="02020603050405020304" pitchFamily="18" charset="0"/>
                <a:cs typeface="Times New Roman" panose="02020603050405020304" pitchFamily="18" charset="0"/>
              </a:rPr>
              <a:t>Features of Kokoro 82M model</a:t>
            </a:r>
            <a:endParaRPr lang="en-US" sz="2000" dirty="0">
              <a:solidFill>
                <a:schemeClr val="bg1"/>
              </a:solidFill>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FBC83EA7-E6E5-2D3C-0797-008EC751A8D2}"/>
              </a:ext>
            </a:extLst>
          </p:cNvPr>
          <p:cNvSpPr txBox="1"/>
          <p:nvPr/>
        </p:nvSpPr>
        <p:spPr>
          <a:xfrm>
            <a:off x="13702" y="6588281"/>
            <a:ext cx="1411251" cy="276999"/>
          </a:xfrm>
          <a:prstGeom prst="rect">
            <a:avLst/>
          </a:prstGeom>
          <a:noFill/>
        </p:spPr>
        <p:txBody>
          <a:bodyPr wrap="square">
            <a:spAutoFit/>
          </a:bodyPr>
          <a:lstStyle/>
          <a:p>
            <a:r>
              <a:rPr lang="en-US" sz="1200" dirty="0">
                <a:hlinkClick r:id="rId4"/>
              </a:rPr>
              <a:t>Kokoro-82M</a:t>
            </a:r>
            <a:endParaRPr lang="en-US" sz="1200" dirty="0"/>
          </a:p>
        </p:txBody>
      </p:sp>
      <p:sp>
        <p:nvSpPr>
          <p:cNvPr id="7" name="TextBox 6">
            <a:extLst>
              <a:ext uri="{FF2B5EF4-FFF2-40B4-BE49-F238E27FC236}">
                <a16:creationId xmlns:a16="http://schemas.microsoft.com/office/drawing/2014/main" id="{7432E0E2-AA74-8EE2-A94B-66AC6576C7FD}"/>
              </a:ext>
            </a:extLst>
          </p:cNvPr>
          <p:cNvSpPr txBox="1"/>
          <p:nvPr/>
        </p:nvSpPr>
        <p:spPr>
          <a:xfrm>
            <a:off x="896917" y="2394278"/>
            <a:ext cx="3291713" cy="369332"/>
          </a:xfrm>
          <a:prstGeom prst="rect">
            <a:avLst/>
          </a:prstGeom>
          <a:solidFill>
            <a:schemeClr val="bg1"/>
          </a:solidFill>
        </p:spPr>
        <p:txBody>
          <a:bodyPr wrap="square">
            <a:spAutoFit/>
          </a:bodyPr>
          <a:lstStyle/>
          <a:p>
            <a:r>
              <a:rPr lang="en-US" b="1" dirty="0"/>
              <a:t>Lightweight Architecture </a:t>
            </a:r>
          </a:p>
        </p:txBody>
      </p:sp>
      <p:sp>
        <p:nvSpPr>
          <p:cNvPr id="10" name="TextBox 9">
            <a:extLst>
              <a:ext uri="{FF2B5EF4-FFF2-40B4-BE49-F238E27FC236}">
                <a16:creationId xmlns:a16="http://schemas.microsoft.com/office/drawing/2014/main" id="{988CB83B-80F2-48B0-D255-54E60B16599C}"/>
              </a:ext>
            </a:extLst>
          </p:cNvPr>
          <p:cNvSpPr txBox="1"/>
          <p:nvPr/>
        </p:nvSpPr>
        <p:spPr>
          <a:xfrm>
            <a:off x="4719656" y="2394278"/>
            <a:ext cx="2752688" cy="369332"/>
          </a:xfrm>
          <a:prstGeom prst="rect">
            <a:avLst/>
          </a:prstGeom>
          <a:solidFill>
            <a:schemeClr val="bg1"/>
          </a:solidFill>
        </p:spPr>
        <p:txBody>
          <a:bodyPr wrap="square">
            <a:spAutoFit/>
          </a:bodyPr>
          <a:lstStyle/>
          <a:p>
            <a:r>
              <a:rPr lang="en-US" b="1" dirty="0"/>
              <a:t>Multilingual Support</a:t>
            </a:r>
          </a:p>
        </p:txBody>
      </p:sp>
      <p:sp>
        <p:nvSpPr>
          <p:cNvPr id="13" name="TextBox 12">
            <a:extLst>
              <a:ext uri="{FF2B5EF4-FFF2-40B4-BE49-F238E27FC236}">
                <a16:creationId xmlns:a16="http://schemas.microsoft.com/office/drawing/2014/main" id="{EBA5E818-2A6F-D8F1-B07F-B2D862B1B1D4}"/>
              </a:ext>
            </a:extLst>
          </p:cNvPr>
          <p:cNvSpPr txBox="1"/>
          <p:nvPr/>
        </p:nvSpPr>
        <p:spPr>
          <a:xfrm>
            <a:off x="8003370" y="2399814"/>
            <a:ext cx="3182277" cy="369332"/>
          </a:xfrm>
          <a:prstGeom prst="rect">
            <a:avLst/>
          </a:prstGeom>
          <a:solidFill>
            <a:schemeClr val="bg1"/>
          </a:solidFill>
        </p:spPr>
        <p:txBody>
          <a:bodyPr wrap="square">
            <a:spAutoFit/>
          </a:bodyPr>
          <a:lstStyle/>
          <a:p>
            <a:r>
              <a:rPr lang="en-US" b="1" dirty="0"/>
              <a:t>Natural &amp; Expressive Speech</a:t>
            </a:r>
          </a:p>
        </p:txBody>
      </p:sp>
      <p:sp>
        <p:nvSpPr>
          <p:cNvPr id="15" name="TextBox 14">
            <a:extLst>
              <a:ext uri="{FF2B5EF4-FFF2-40B4-BE49-F238E27FC236}">
                <a16:creationId xmlns:a16="http://schemas.microsoft.com/office/drawing/2014/main" id="{A451A293-670F-FDDE-7F6C-F1D2CDBDFE5C}"/>
              </a:ext>
            </a:extLst>
          </p:cNvPr>
          <p:cNvSpPr txBox="1"/>
          <p:nvPr/>
        </p:nvSpPr>
        <p:spPr>
          <a:xfrm>
            <a:off x="1070170" y="4612198"/>
            <a:ext cx="3203614" cy="646331"/>
          </a:xfrm>
          <a:prstGeom prst="rect">
            <a:avLst/>
          </a:prstGeom>
          <a:solidFill>
            <a:schemeClr val="bg1"/>
          </a:solidFill>
        </p:spPr>
        <p:txBody>
          <a:bodyPr wrap="square">
            <a:spAutoFit/>
          </a:bodyPr>
          <a:lstStyle/>
          <a:p>
            <a:r>
              <a:rPr lang="en-US" b="1" i="0" dirty="0">
                <a:effectLst/>
                <a:latin typeface="__Inter_d65c78"/>
              </a:rPr>
              <a:t>Customizable Voicepacks</a:t>
            </a:r>
            <a:br>
              <a:rPr lang="en-US" b="1" i="0" dirty="0">
                <a:effectLst/>
                <a:latin typeface="__Inter_d65c78"/>
              </a:rPr>
            </a:br>
            <a:endParaRPr lang="en-US" dirty="0"/>
          </a:p>
        </p:txBody>
      </p:sp>
      <p:sp>
        <p:nvSpPr>
          <p:cNvPr id="19" name="TextBox 18">
            <a:extLst>
              <a:ext uri="{FF2B5EF4-FFF2-40B4-BE49-F238E27FC236}">
                <a16:creationId xmlns:a16="http://schemas.microsoft.com/office/drawing/2014/main" id="{8FCB08EF-6EF0-0C98-1ACD-B6801A1D350D}"/>
              </a:ext>
            </a:extLst>
          </p:cNvPr>
          <p:cNvSpPr txBox="1"/>
          <p:nvPr/>
        </p:nvSpPr>
        <p:spPr>
          <a:xfrm>
            <a:off x="4719656" y="4557321"/>
            <a:ext cx="3483014" cy="646331"/>
          </a:xfrm>
          <a:prstGeom prst="rect">
            <a:avLst/>
          </a:prstGeom>
          <a:solidFill>
            <a:schemeClr val="bg1"/>
          </a:solidFill>
        </p:spPr>
        <p:txBody>
          <a:bodyPr wrap="square">
            <a:spAutoFit/>
          </a:bodyPr>
          <a:lstStyle/>
          <a:p>
            <a:pPr algn="l"/>
            <a:r>
              <a:rPr lang="en-US" b="1" i="0" dirty="0">
                <a:effectLst/>
                <a:latin typeface="__Inter_d65c78"/>
              </a:rPr>
              <a:t>OpenAI-Compatible Speech Endpoint</a:t>
            </a:r>
          </a:p>
        </p:txBody>
      </p:sp>
      <p:sp>
        <p:nvSpPr>
          <p:cNvPr id="21" name="TextBox 20">
            <a:extLst>
              <a:ext uri="{FF2B5EF4-FFF2-40B4-BE49-F238E27FC236}">
                <a16:creationId xmlns:a16="http://schemas.microsoft.com/office/drawing/2014/main" id="{3D5B2313-E624-E9B1-28FB-96E40E75ACEB}"/>
              </a:ext>
            </a:extLst>
          </p:cNvPr>
          <p:cNvSpPr txBox="1"/>
          <p:nvPr/>
        </p:nvSpPr>
        <p:spPr>
          <a:xfrm>
            <a:off x="8123760" y="4695820"/>
            <a:ext cx="3121982" cy="369332"/>
          </a:xfrm>
          <a:prstGeom prst="rect">
            <a:avLst/>
          </a:prstGeom>
          <a:solidFill>
            <a:schemeClr val="bg1"/>
          </a:solidFill>
        </p:spPr>
        <p:txBody>
          <a:bodyPr wrap="square">
            <a:spAutoFit/>
          </a:bodyPr>
          <a:lstStyle/>
          <a:p>
            <a:pPr algn="l"/>
            <a:r>
              <a:rPr lang="en-US" b="1" i="0" dirty="0">
                <a:effectLst/>
                <a:latin typeface="__Inter_d65c78"/>
              </a:rPr>
              <a:t>Real-Time Audio Generation</a:t>
            </a:r>
          </a:p>
        </p:txBody>
      </p:sp>
      <p:pic>
        <p:nvPicPr>
          <p:cNvPr id="23" name="Picture 22">
            <a:extLst>
              <a:ext uri="{FF2B5EF4-FFF2-40B4-BE49-F238E27FC236}">
                <a16:creationId xmlns:a16="http://schemas.microsoft.com/office/drawing/2014/main" id="{FEDB3A97-A93A-F67A-CDAB-711B4AC8C958}"/>
              </a:ext>
            </a:extLst>
          </p:cNvPr>
          <p:cNvPicPr>
            <a:picLocks noChangeAspect="1"/>
          </p:cNvPicPr>
          <p:nvPr/>
        </p:nvPicPr>
        <p:blipFill>
          <a:blip r:embed="rId5"/>
          <a:stretch>
            <a:fillRect/>
          </a:stretch>
        </p:blipFill>
        <p:spPr>
          <a:xfrm>
            <a:off x="1958502" y="1450025"/>
            <a:ext cx="837210" cy="823868"/>
          </a:xfrm>
          <a:prstGeom prst="rect">
            <a:avLst/>
          </a:prstGeom>
        </p:spPr>
      </p:pic>
      <p:pic>
        <p:nvPicPr>
          <p:cNvPr id="25" name="Picture 24" descr="A logo of a globe and a symbol of a foreign language&#10;&#10;AI-generated content may be incorrect.">
            <a:extLst>
              <a:ext uri="{FF2B5EF4-FFF2-40B4-BE49-F238E27FC236}">
                <a16:creationId xmlns:a16="http://schemas.microsoft.com/office/drawing/2014/main" id="{E0D25E8F-E7E6-1773-ADFB-EB544CC1C482}"/>
              </a:ext>
            </a:extLst>
          </p:cNvPr>
          <p:cNvPicPr>
            <a:picLocks noChangeAspect="1"/>
          </p:cNvPicPr>
          <p:nvPr/>
        </p:nvPicPr>
        <p:blipFill>
          <a:blip r:embed="rId6"/>
          <a:stretch>
            <a:fillRect/>
          </a:stretch>
        </p:blipFill>
        <p:spPr>
          <a:xfrm>
            <a:off x="5416323" y="1572692"/>
            <a:ext cx="837210" cy="701201"/>
          </a:xfrm>
          <a:prstGeom prst="rect">
            <a:avLst/>
          </a:prstGeom>
        </p:spPr>
      </p:pic>
      <p:pic>
        <p:nvPicPr>
          <p:cNvPr id="27" name="Picture 26" descr="A orange line drawing of a person's face&#10;&#10;AI-generated content may be incorrect.">
            <a:extLst>
              <a:ext uri="{FF2B5EF4-FFF2-40B4-BE49-F238E27FC236}">
                <a16:creationId xmlns:a16="http://schemas.microsoft.com/office/drawing/2014/main" id="{19745DE6-C1B3-C7EC-9A65-06C53F4BB782}"/>
              </a:ext>
            </a:extLst>
          </p:cNvPr>
          <p:cNvPicPr>
            <a:picLocks noChangeAspect="1"/>
          </p:cNvPicPr>
          <p:nvPr/>
        </p:nvPicPr>
        <p:blipFill>
          <a:blip r:embed="rId7"/>
          <a:stretch>
            <a:fillRect/>
          </a:stretch>
        </p:blipFill>
        <p:spPr>
          <a:xfrm>
            <a:off x="9122743" y="1334396"/>
            <a:ext cx="692150" cy="1006378"/>
          </a:xfrm>
          <a:prstGeom prst="rect">
            <a:avLst/>
          </a:prstGeom>
        </p:spPr>
      </p:pic>
      <p:pic>
        <p:nvPicPr>
          <p:cNvPr id="29" name="Picture 28" descr="A pencil and check marks on a paper&#10;&#10;AI-generated content may be incorrect.">
            <a:extLst>
              <a:ext uri="{FF2B5EF4-FFF2-40B4-BE49-F238E27FC236}">
                <a16:creationId xmlns:a16="http://schemas.microsoft.com/office/drawing/2014/main" id="{10088693-0A6F-C74D-BB68-4637A1929969}"/>
              </a:ext>
            </a:extLst>
          </p:cNvPr>
          <p:cNvPicPr>
            <a:picLocks noChangeAspect="1"/>
          </p:cNvPicPr>
          <p:nvPr/>
        </p:nvPicPr>
        <p:blipFill>
          <a:blip r:embed="rId8"/>
          <a:stretch>
            <a:fillRect/>
          </a:stretch>
        </p:blipFill>
        <p:spPr>
          <a:xfrm>
            <a:off x="2092415" y="4048267"/>
            <a:ext cx="638262" cy="522214"/>
          </a:xfrm>
          <a:prstGeom prst="rect">
            <a:avLst/>
          </a:prstGeom>
        </p:spPr>
      </p:pic>
      <p:pic>
        <p:nvPicPr>
          <p:cNvPr id="31" name="Picture 30" descr="An orange line art of a computer&#10;&#10;AI-generated content may be incorrect.">
            <a:extLst>
              <a:ext uri="{FF2B5EF4-FFF2-40B4-BE49-F238E27FC236}">
                <a16:creationId xmlns:a16="http://schemas.microsoft.com/office/drawing/2014/main" id="{ABA7D90E-5E95-5C83-53D3-3D118F6279CC}"/>
              </a:ext>
            </a:extLst>
          </p:cNvPr>
          <p:cNvPicPr>
            <a:picLocks noChangeAspect="1"/>
          </p:cNvPicPr>
          <p:nvPr/>
        </p:nvPicPr>
        <p:blipFill>
          <a:blip r:embed="rId9"/>
          <a:stretch>
            <a:fillRect/>
          </a:stretch>
        </p:blipFill>
        <p:spPr>
          <a:xfrm>
            <a:off x="5632743" y="3967603"/>
            <a:ext cx="845540" cy="593473"/>
          </a:xfrm>
          <a:prstGeom prst="rect">
            <a:avLst/>
          </a:prstGeom>
        </p:spPr>
      </p:pic>
      <p:pic>
        <p:nvPicPr>
          <p:cNvPr id="33" name="Picture 32" descr="A clock with a white background&#10;&#10;AI-generated content may be incorrect.">
            <a:extLst>
              <a:ext uri="{FF2B5EF4-FFF2-40B4-BE49-F238E27FC236}">
                <a16:creationId xmlns:a16="http://schemas.microsoft.com/office/drawing/2014/main" id="{CA7C3F1B-53B9-91AA-B0AA-CB6F03E98263}"/>
              </a:ext>
            </a:extLst>
          </p:cNvPr>
          <p:cNvPicPr>
            <a:picLocks noChangeAspect="1"/>
          </p:cNvPicPr>
          <p:nvPr/>
        </p:nvPicPr>
        <p:blipFill>
          <a:blip r:embed="rId10"/>
          <a:stretch>
            <a:fillRect/>
          </a:stretch>
        </p:blipFill>
        <p:spPr>
          <a:xfrm>
            <a:off x="9247938" y="3967603"/>
            <a:ext cx="693140" cy="640629"/>
          </a:xfrm>
          <a:prstGeom prst="rect">
            <a:avLst/>
          </a:prstGeom>
        </p:spPr>
      </p:pic>
      <p:sp>
        <p:nvSpPr>
          <p:cNvPr id="34" name="TextBox 33">
            <a:extLst>
              <a:ext uri="{FF2B5EF4-FFF2-40B4-BE49-F238E27FC236}">
                <a16:creationId xmlns:a16="http://schemas.microsoft.com/office/drawing/2014/main" id="{25973F50-66EE-00C2-6DE9-A90A2B92F5FF}"/>
              </a:ext>
            </a:extLst>
          </p:cNvPr>
          <p:cNvSpPr txBox="1"/>
          <p:nvPr/>
        </p:nvSpPr>
        <p:spPr>
          <a:xfrm>
            <a:off x="16590" y="6419507"/>
            <a:ext cx="909223" cy="276999"/>
          </a:xfrm>
          <a:prstGeom prst="rect">
            <a:avLst/>
          </a:prstGeom>
          <a:noFill/>
        </p:spPr>
        <p:txBody>
          <a:bodyPr wrap="none" rtlCol="0">
            <a:spAutoFit/>
          </a:bodyPr>
          <a:lstStyle/>
          <a:p>
            <a:r>
              <a:rPr lang="en-US" sz="1200" dirty="0">
                <a:hlinkClick r:id="rId11"/>
              </a:rPr>
              <a:t>Kokoro TTS</a:t>
            </a:r>
            <a:endParaRPr lang="en-US" sz="1200" dirty="0"/>
          </a:p>
        </p:txBody>
      </p:sp>
    </p:spTree>
    <p:extLst>
      <p:ext uri="{BB962C8B-B14F-4D97-AF65-F5344CB8AC3E}">
        <p14:creationId xmlns:p14="http://schemas.microsoft.com/office/powerpoint/2010/main" val="5138357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65219498-D544-41AC-98FE-8F956EF66A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F500DBFC-17A9-4E0A-AEE2-A49F9AEEF0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2150185-5086-6B50-A212-A117EFF00AA8}"/>
              </a:ext>
            </a:extLst>
          </p:cNvPr>
          <p:cNvSpPr>
            <a:spLocks noGrp="1"/>
          </p:cNvSpPr>
          <p:nvPr>
            <p:ph type="title"/>
          </p:nvPr>
        </p:nvSpPr>
        <p:spPr>
          <a:xfrm>
            <a:off x="1294876" y="1859078"/>
            <a:ext cx="4805996" cy="1297115"/>
          </a:xfrm>
        </p:spPr>
        <p:txBody>
          <a:bodyPr vert="horz" lIns="91440" tIns="45720" rIns="91440" bIns="45720" rtlCol="0" anchor="t">
            <a:normAutofit/>
          </a:bodyPr>
          <a:lstStyle/>
          <a:p>
            <a:r>
              <a:rPr lang="en-US" sz="4800" b="1" kern="1200" dirty="0">
                <a:solidFill>
                  <a:schemeClr val="tx2">
                    <a:lumMod val="90000"/>
                    <a:lumOff val="10000"/>
                  </a:schemeClr>
                </a:solidFill>
                <a:latin typeface="+mj-lt"/>
                <a:ea typeface="+mj-ea"/>
                <a:cs typeface="+mj-cs"/>
              </a:rPr>
              <a:t>Implementation</a:t>
            </a:r>
          </a:p>
        </p:txBody>
      </p:sp>
      <p:grpSp>
        <p:nvGrpSpPr>
          <p:cNvPr id="25" name="Group 24">
            <a:extLst>
              <a:ext uri="{FF2B5EF4-FFF2-40B4-BE49-F238E27FC236}">
                <a16:creationId xmlns:a16="http://schemas.microsoft.com/office/drawing/2014/main" id="{D74613BB-817C-4C4F-8A24-4936F2F064C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01023" y="52996"/>
            <a:ext cx="6093363" cy="6805005"/>
            <a:chOff x="6101023" y="52996"/>
            <a:chExt cx="6093363" cy="6805005"/>
          </a:xfrm>
        </p:grpSpPr>
        <p:sp>
          <p:nvSpPr>
            <p:cNvPr id="26" name="Freeform: Shape 25">
              <a:extLst>
                <a:ext uri="{FF2B5EF4-FFF2-40B4-BE49-F238E27FC236}">
                  <a16:creationId xmlns:a16="http://schemas.microsoft.com/office/drawing/2014/main" id="{926C820D-9A01-44F0-AE18-C2DAB089B8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01024" y="52997"/>
              <a:ext cx="6093362" cy="6805004"/>
            </a:xfrm>
            <a:custGeom>
              <a:avLst/>
              <a:gdLst>
                <a:gd name="connsiteX0" fmla="*/ 3517682 w 5890490"/>
                <a:gd name="connsiteY0" fmla="*/ 0 h 6578439"/>
                <a:gd name="connsiteX1" fmla="*/ 5849513 w 5890490"/>
                <a:gd name="connsiteY1" fmla="*/ 841730 h 6578439"/>
                <a:gd name="connsiteX2" fmla="*/ 5890490 w 5890490"/>
                <a:gd name="connsiteY2" fmla="*/ 879060 h 6578439"/>
                <a:gd name="connsiteX3" fmla="*/ 5890490 w 5890490"/>
                <a:gd name="connsiteY3" fmla="*/ 1816052 h 6578439"/>
                <a:gd name="connsiteX4" fmla="*/ 5856961 w 5890490"/>
                <a:gd name="connsiteY4" fmla="*/ 1771023 h 6578439"/>
                <a:gd name="connsiteX5" fmla="*/ 5655397 w 5890490"/>
                <a:gd name="connsiteY5" fmla="*/ 1548813 h 6578439"/>
                <a:gd name="connsiteX6" fmla="*/ 3517682 w 5890490"/>
                <a:gd name="connsiteY6" fmla="*/ 658717 h 6578439"/>
                <a:gd name="connsiteX7" fmla="*/ 2395696 w 5890490"/>
                <a:gd name="connsiteY7" fmla="*/ 850721 h 6578439"/>
                <a:gd name="connsiteX8" fmla="*/ 1519955 w 5890490"/>
                <a:gd name="connsiteY8" fmla="*/ 1450441 h 6578439"/>
                <a:gd name="connsiteX9" fmla="*/ 1223630 w 5890490"/>
                <a:gd name="connsiteY9" fmla="*/ 1841430 h 6578439"/>
                <a:gd name="connsiteX10" fmla="*/ 1075857 w 5890490"/>
                <a:gd name="connsiteY10" fmla="*/ 2329343 h 6578439"/>
                <a:gd name="connsiteX11" fmla="*/ 731010 w 5890490"/>
                <a:gd name="connsiteY11" fmla="*/ 3483744 h 6578439"/>
                <a:gd name="connsiteX12" fmla="*/ 741000 w 5890490"/>
                <a:gd name="connsiteY12" fmla="*/ 4479719 h 6578439"/>
                <a:gd name="connsiteX13" fmla="*/ 1315615 w 5890490"/>
                <a:gd name="connsiteY13" fmla="*/ 5443827 h 6578439"/>
                <a:gd name="connsiteX14" fmla="*/ 2277503 w 5890490"/>
                <a:gd name="connsiteY14" fmla="*/ 6259386 h 6578439"/>
                <a:gd name="connsiteX15" fmla="*/ 3439448 w 5890490"/>
                <a:gd name="connsiteY15" fmla="*/ 6551739 h 6578439"/>
                <a:gd name="connsiteX16" fmla="*/ 4408732 w 5890490"/>
                <a:gd name="connsiteY16" fmla="*/ 6255172 h 6578439"/>
                <a:gd name="connsiteX17" fmla="*/ 5343243 w 5890490"/>
                <a:gd name="connsiteY17" fmla="*/ 5442509 h 6578439"/>
                <a:gd name="connsiteX18" fmla="*/ 5745566 w 5890490"/>
                <a:gd name="connsiteY18" fmla="*/ 5056656 h 6578439"/>
                <a:gd name="connsiteX19" fmla="*/ 5890490 w 5890490"/>
                <a:gd name="connsiteY19" fmla="*/ 4920880 h 6578439"/>
                <a:gd name="connsiteX20" fmla="*/ 5890490 w 5890490"/>
                <a:gd name="connsiteY20" fmla="*/ 5821966 h 6578439"/>
                <a:gd name="connsiteX21" fmla="*/ 5802002 w 5890490"/>
                <a:gd name="connsiteY21" fmla="*/ 5907904 h 6578439"/>
                <a:gd name="connsiteX22" fmla="*/ 5294358 w 5890490"/>
                <a:gd name="connsiteY22" fmla="*/ 6397505 h 6578439"/>
                <a:gd name="connsiteX23" fmla="*/ 5077178 w 5890490"/>
                <a:gd name="connsiteY23" fmla="*/ 6578439 h 6578439"/>
                <a:gd name="connsiteX24" fmla="*/ 1567290 w 5890490"/>
                <a:gd name="connsiteY24" fmla="*/ 6578439 h 6578439"/>
                <a:gd name="connsiteX25" fmla="*/ 1508588 w 5890490"/>
                <a:gd name="connsiteY25" fmla="*/ 6535186 h 6578439"/>
                <a:gd name="connsiteX26" fmla="*/ 826498 w 5890490"/>
                <a:gd name="connsiteY26" fmla="*/ 5876034 h 6578439"/>
                <a:gd name="connsiteX27" fmla="*/ 122403 w 5890490"/>
                <a:gd name="connsiteY27" fmla="*/ 3255655 h 6578439"/>
                <a:gd name="connsiteX28" fmla="*/ 1061197 w 5890490"/>
                <a:gd name="connsiteY28" fmla="*/ 984650 h 6578439"/>
                <a:gd name="connsiteX29" fmla="*/ 3517682 w 5890490"/>
                <a:gd name="connsiteY29" fmla="*/ 0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890490" h="6578439">
                  <a:moveTo>
                    <a:pt x="3517682" y="0"/>
                  </a:moveTo>
                  <a:cubicBezTo>
                    <a:pt x="4402016" y="0"/>
                    <a:pt x="5213741" y="315483"/>
                    <a:pt x="5849513" y="841730"/>
                  </a:cubicBezTo>
                  <a:lnTo>
                    <a:pt x="5890490" y="879060"/>
                  </a:lnTo>
                  <a:lnTo>
                    <a:pt x="5890490" y="1816052"/>
                  </a:lnTo>
                  <a:lnTo>
                    <a:pt x="5856961" y="1771023"/>
                  </a:lnTo>
                  <a:cubicBezTo>
                    <a:pt x="5793650" y="1694076"/>
                    <a:pt x="5726429" y="1619959"/>
                    <a:pt x="5655397" y="1548813"/>
                  </a:cubicBezTo>
                  <a:cubicBezTo>
                    <a:pt x="5082208" y="974906"/>
                    <a:pt x="4322973" y="658717"/>
                    <a:pt x="3517682" y="658717"/>
                  </a:cubicBezTo>
                  <a:cubicBezTo>
                    <a:pt x="3085520" y="658717"/>
                    <a:pt x="2718488" y="721533"/>
                    <a:pt x="2395696" y="850721"/>
                  </a:cubicBezTo>
                  <a:cubicBezTo>
                    <a:pt x="2079132" y="977407"/>
                    <a:pt x="1792668" y="1173626"/>
                    <a:pt x="1519955" y="1450441"/>
                  </a:cubicBezTo>
                  <a:cubicBezTo>
                    <a:pt x="1330275" y="1642840"/>
                    <a:pt x="1263719" y="1756094"/>
                    <a:pt x="1223630" y="1841430"/>
                  </a:cubicBezTo>
                  <a:cubicBezTo>
                    <a:pt x="1166545" y="1962981"/>
                    <a:pt x="1128532" y="2116663"/>
                    <a:pt x="1075857" y="2329343"/>
                  </a:cubicBezTo>
                  <a:cubicBezTo>
                    <a:pt x="1008652" y="2601153"/>
                    <a:pt x="916537" y="2973574"/>
                    <a:pt x="731010" y="3483744"/>
                  </a:cubicBezTo>
                  <a:cubicBezTo>
                    <a:pt x="617488" y="3795981"/>
                    <a:pt x="620731" y="4121653"/>
                    <a:pt x="741000" y="4479719"/>
                  </a:cubicBezTo>
                  <a:cubicBezTo>
                    <a:pt x="847257" y="4796172"/>
                    <a:pt x="1045888" y="5129481"/>
                    <a:pt x="1315615" y="5443827"/>
                  </a:cubicBezTo>
                  <a:cubicBezTo>
                    <a:pt x="1630753" y="5810980"/>
                    <a:pt x="1945371" y="6077784"/>
                    <a:pt x="2277503" y="6259386"/>
                  </a:cubicBezTo>
                  <a:cubicBezTo>
                    <a:pt x="2637530" y="6456133"/>
                    <a:pt x="3017536" y="6551739"/>
                    <a:pt x="3439448" y="6551739"/>
                  </a:cubicBezTo>
                  <a:cubicBezTo>
                    <a:pt x="3781571" y="6551739"/>
                    <a:pt x="4089573" y="6457449"/>
                    <a:pt x="4408732" y="6255172"/>
                  </a:cubicBezTo>
                  <a:cubicBezTo>
                    <a:pt x="4738010" y="6046310"/>
                    <a:pt x="5050941" y="5739207"/>
                    <a:pt x="5343243" y="5442509"/>
                  </a:cubicBezTo>
                  <a:cubicBezTo>
                    <a:pt x="5479860" y="5303970"/>
                    <a:pt x="5614918" y="5178206"/>
                    <a:pt x="5745566" y="5056656"/>
                  </a:cubicBezTo>
                  <a:lnTo>
                    <a:pt x="5890490" y="4920880"/>
                  </a:lnTo>
                  <a:lnTo>
                    <a:pt x="5890490" y="5821966"/>
                  </a:lnTo>
                  <a:lnTo>
                    <a:pt x="5802002" y="5907904"/>
                  </a:lnTo>
                  <a:cubicBezTo>
                    <a:pt x="5634962" y="6077456"/>
                    <a:pt x="5467509" y="6243625"/>
                    <a:pt x="5294358" y="6397505"/>
                  </a:cubicBezTo>
                  <a:lnTo>
                    <a:pt x="5077178" y="6578439"/>
                  </a:lnTo>
                  <a:lnTo>
                    <a:pt x="1567290" y="6578439"/>
                  </a:lnTo>
                  <a:lnTo>
                    <a:pt x="1508588" y="6535186"/>
                  </a:lnTo>
                  <a:cubicBezTo>
                    <a:pt x="1263991" y="6345442"/>
                    <a:pt x="1038054" y="6122666"/>
                    <a:pt x="826498" y="5876034"/>
                  </a:cubicBezTo>
                  <a:cubicBezTo>
                    <a:pt x="261613" y="5217713"/>
                    <a:pt x="-239182" y="4250314"/>
                    <a:pt x="122403" y="3255655"/>
                  </a:cubicBezTo>
                  <a:cubicBezTo>
                    <a:pt x="607497" y="1921629"/>
                    <a:pt x="393040" y="1662857"/>
                    <a:pt x="1061197" y="984650"/>
                  </a:cubicBezTo>
                  <a:cubicBezTo>
                    <a:pt x="1729484" y="306444"/>
                    <a:pt x="2498060" y="0"/>
                    <a:pt x="3517682" y="0"/>
                  </a:cubicBezTo>
                  <a:close/>
                </a:path>
              </a:pathLst>
            </a:custGeom>
            <a:gradFill flip="none" rotWithShape="1">
              <a:gsLst>
                <a:gs pos="2000">
                  <a:schemeClr val="bg1">
                    <a:alpha val="10000"/>
                  </a:schemeClr>
                </a:gs>
                <a:gs pos="16000">
                  <a:schemeClr val="accent6">
                    <a:alpha val="5000"/>
                  </a:schemeClr>
                </a:gs>
                <a:gs pos="100000">
                  <a:schemeClr val="bg1">
                    <a:alpha val="10000"/>
                  </a:schemeClr>
                </a:gs>
                <a:gs pos="85000">
                  <a:schemeClr val="accent1">
                    <a:alpha val="5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Shape 26">
              <a:extLst>
                <a:ext uri="{FF2B5EF4-FFF2-40B4-BE49-F238E27FC236}">
                  <a16:creationId xmlns:a16="http://schemas.microsoft.com/office/drawing/2014/main" id="{458B604F-996E-4349-B131-E04ED285D8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01025" y="52996"/>
              <a:ext cx="6093361" cy="6805003"/>
            </a:xfrm>
            <a:custGeom>
              <a:avLst/>
              <a:gdLst>
                <a:gd name="connsiteX0" fmla="*/ 3391253 w 5890489"/>
                <a:gd name="connsiteY0" fmla="*/ 0 h 6578438"/>
                <a:gd name="connsiteX1" fmla="*/ 3434974 w 5890489"/>
                <a:gd name="connsiteY1" fmla="*/ 646 h 6578438"/>
                <a:gd name="connsiteX2" fmla="*/ 3522419 w 5890489"/>
                <a:gd name="connsiteY2" fmla="*/ 2712 h 6578438"/>
                <a:gd name="connsiteX3" fmla="*/ 3610261 w 5890489"/>
                <a:gd name="connsiteY3" fmla="*/ 6458 h 6578438"/>
                <a:gd name="connsiteX4" fmla="*/ 3786872 w 5890489"/>
                <a:gd name="connsiteY4" fmla="*/ 20667 h 6578438"/>
                <a:gd name="connsiteX5" fmla="*/ 3962291 w 5890489"/>
                <a:gd name="connsiteY5" fmla="*/ 43530 h 6578438"/>
                <a:gd name="connsiteX6" fmla="*/ 4135855 w 5890489"/>
                <a:gd name="connsiteY6" fmla="*/ 75176 h 6578438"/>
                <a:gd name="connsiteX7" fmla="*/ 4307299 w 5890489"/>
                <a:gd name="connsiteY7" fmla="*/ 114315 h 6578438"/>
                <a:gd name="connsiteX8" fmla="*/ 4476358 w 5890489"/>
                <a:gd name="connsiteY8" fmla="*/ 160816 h 6578438"/>
                <a:gd name="connsiteX9" fmla="*/ 4559829 w 5890489"/>
                <a:gd name="connsiteY9" fmla="*/ 186779 h 6578438"/>
                <a:gd name="connsiteX10" fmla="*/ 4642901 w 5890489"/>
                <a:gd name="connsiteY10" fmla="*/ 213648 h 6578438"/>
                <a:gd name="connsiteX11" fmla="*/ 5280847 w 5890489"/>
                <a:gd name="connsiteY11" fmla="*/ 485936 h 6578438"/>
                <a:gd name="connsiteX12" fmla="*/ 5865400 w 5890489"/>
                <a:gd name="connsiteY12" fmla="*/ 851099 h 6578438"/>
                <a:gd name="connsiteX13" fmla="*/ 5890489 w 5890489"/>
                <a:gd name="connsiteY13" fmla="*/ 870950 h 6578438"/>
                <a:gd name="connsiteX14" fmla="*/ 5890489 w 5890489"/>
                <a:gd name="connsiteY14" fmla="*/ 1321814 h 6578438"/>
                <a:gd name="connsiteX15" fmla="*/ 5887395 w 5890489"/>
                <a:gd name="connsiteY15" fmla="*/ 1318952 h 6578438"/>
                <a:gd name="connsiteX16" fmla="*/ 5830291 w 5890489"/>
                <a:gd name="connsiteY16" fmla="*/ 1265992 h 6578438"/>
                <a:gd name="connsiteX17" fmla="*/ 5815981 w 5890489"/>
                <a:gd name="connsiteY17" fmla="*/ 1252687 h 6578438"/>
                <a:gd name="connsiteX18" fmla="*/ 5801142 w 5890489"/>
                <a:gd name="connsiteY18" fmla="*/ 1240158 h 6578438"/>
                <a:gd name="connsiteX19" fmla="*/ 5771464 w 5890489"/>
                <a:gd name="connsiteY19" fmla="*/ 1214969 h 6578438"/>
                <a:gd name="connsiteX20" fmla="*/ 5651030 w 5890489"/>
                <a:gd name="connsiteY20" fmla="*/ 1115767 h 6578438"/>
                <a:gd name="connsiteX21" fmla="*/ 5123183 w 5890489"/>
                <a:gd name="connsiteY21" fmla="*/ 780443 h 6578438"/>
                <a:gd name="connsiteX22" fmla="*/ 4533860 w 5890489"/>
                <a:gd name="connsiteY22" fmla="*/ 567701 h 6578438"/>
                <a:gd name="connsiteX23" fmla="*/ 4457281 w 5890489"/>
                <a:gd name="connsiteY23" fmla="*/ 550780 h 6578438"/>
                <a:gd name="connsiteX24" fmla="*/ 4380568 w 5890489"/>
                <a:gd name="connsiteY24" fmla="*/ 535279 h 6578438"/>
                <a:gd name="connsiteX25" fmla="*/ 4303325 w 5890489"/>
                <a:gd name="connsiteY25" fmla="*/ 522879 h 6578438"/>
                <a:gd name="connsiteX26" fmla="*/ 4264769 w 5890489"/>
                <a:gd name="connsiteY26" fmla="*/ 516679 h 6578438"/>
                <a:gd name="connsiteX27" fmla="*/ 4226082 w 5890489"/>
                <a:gd name="connsiteY27" fmla="*/ 511253 h 6578438"/>
                <a:gd name="connsiteX28" fmla="*/ 4070934 w 5890489"/>
                <a:gd name="connsiteY28" fmla="*/ 494848 h 6578438"/>
                <a:gd name="connsiteX29" fmla="*/ 3915521 w 5890489"/>
                <a:gd name="connsiteY29" fmla="*/ 486065 h 6578438"/>
                <a:gd name="connsiteX30" fmla="*/ 3760241 w 5890489"/>
                <a:gd name="connsiteY30" fmla="*/ 484257 h 6578438"/>
                <a:gd name="connsiteX31" fmla="*/ 3682734 w 5890489"/>
                <a:gd name="connsiteY31" fmla="*/ 486581 h 6578438"/>
                <a:gd name="connsiteX32" fmla="*/ 3605491 w 5890489"/>
                <a:gd name="connsiteY32" fmla="*/ 488907 h 6578438"/>
                <a:gd name="connsiteX33" fmla="*/ 3527454 w 5890489"/>
                <a:gd name="connsiteY33" fmla="*/ 493169 h 6578438"/>
                <a:gd name="connsiteX34" fmla="*/ 3449151 w 5890489"/>
                <a:gd name="connsiteY34" fmla="*/ 498336 h 6578438"/>
                <a:gd name="connsiteX35" fmla="*/ 3410067 w 5890489"/>
                <a:gd name="connsiteY35" fmla="*/ 500532 h 6578438"/>
                <a:gd name="connsiteX36" fmla="*/ 3371246 w 5890489"/>
                <a:gd name="connsiteY36" fmla="*/ 504279 h 6578438"/>
                <a:gd name="connsiteX37" fmla="*/ 3293739 w 5890489"/>
                <a:gd name="connsiteY37" fmla="*/ 511512 h 6578438"/>
                <a:gd name="connsiteX38" fmla="*/ 2689445 w 5890489"/>
                <a:gd name="connsiteY38" fmla="*/ 610198 h 6578438"/>
                <a:gd name="connsiteX39" fmla="*/ 2117875 w 5890489"/>
                <a:gd name="connsiteY39" fmla="*/ 800335 h 6578438"/>
                <a:gd name="connsiteX40" fmla="*/ 1981276 w 5890489"/>
                <a:gd name="connsiteY40" fmla="*/ 865566 h 6578438"/>
                <a:gd name="connsiteX41" fmla="*/ 1847991 w 5890489"/>
                <a:gd name="connsiteY41" fmla="*/ 938676 h 6578438"/>
                <a:gd name="connsiteX42" fmla="*/ 1783069 w 5890489"/>
                <a:gd name="connsiteY42" fmla="*/ 978718 h 6578438"/>
                <a:gd name="connsiteX43" fmla="*/ 1750609 w 5890489"/>
                <a:gd name="connsiteY43" fmla="*/ 998869 h 6578438"/>
                <a:gd name="connsiteX44" fmla="*/ 1734312 w 5890489"/>
                <a:gd name="connsiteY44" fmla="*/ 1008945 h 6578438"/>
                <a:gd name="connsiteX45" fmla="*/ 1718547 w 5890489"/>
                <a:gd name="connsiteY45" fmla="*/ 1019924 h 6578438"/>
                <a:gd name="connsiteX46" fmla="*/ 1655481 w 5890489"/>
                <a:gd name="connsiteY46" fmla="*/ 1063582 h 6578438"/>
                <a:gd name="connsiteX47" fmla="*/ 1593077 w 5890489"/>
                <a:gd name="connsiteY47" fmla="*/ 1108664 h 6578438"/>
                <a:gd name="connsiteX48" fmla="*/ 1532263 w 5890489"/>
                <a:gd name="connsiteY48" fmla="*/ 1156197 h 6578438"/>
                <a:gd name="connsiteX49" fmla="*/ 1472509 w 5890489"/>
                <a:gd name="connsiteY49" fmla="*/ 1205152 h 6578438"/>
                <a:gd name="connsiteX50" fmla="*/ 1414212 w 5890489"/>
                <a:gd name="connsiteY50" fmla="*/ 1256175 h 6578438"/>
                <a:gd name="connsiteX51" fmla="*/ 1357242 w 5890489"/>
                <a:gd name="connsiteY51" fmla="*/ 1308359 h 6578438"/>
                <a:gd name="connsiteX52" fmla="*/ 1153072 w 5890489"/>
                <a:gd name="connsiteY52" fmla="*/ 1529498 h 6578438"/>
                <a:gd name="connsiteX53" fmla="*/ 1002694 w 5890489"/>
                <a:gd name="connsiteY53" fmla="*/ 1770658 h 6578438"/>
                <a:gd name="connsiteX54" fmla="*/ 974076 w 5890489"/>
                <a:gd name="connsiteY54" fmla="*/ 1835371 h 6578438"/>
                <a:gd name="connsiteX55" fmla="*/ 949564 w 5890489"/>
                <a:gd name="connsiteY55" fmla="*/ 1903573 h 6578438"/>
                <a:gd name="connsiteX56" fmla="*/ 927173 w 5890489"/>
                <a:gd name="connsiteY56" fmla="*/ 1974229 h 6578438"/>
                <a:gd name="connsiteX57" fmla="*/ 906107 w 5890489"/>
                <a:gd name="connsiteY57" fmla="*/ 2046952 h 6578438"/>
                <a:gd name="connsiteX58" fmla="*/ 751092 w 5890489"/>
                <a:gd name="connsiteY58" fmla="*/ 2676266 h 6578438"/>
                <a:gd name="connsiteX59" fmla="*/ 547189 w 5890489"/>
                <a:gd name="connsiteY59" fmla="*/ 3308422 h 6578438"/>
                <a:gd name="connsiteX60" fmla="*/ 441195 w 5890489"/>
                <a:gd name="connsiteY60" fmla="*/ 3866306 h 6578438"/>
                <a:gd name="connsiteX61" fmla="*/ 527182 w 5890489"/>
                <a:gd name="connsiteY61" fmla="*/ 4439174 h 6578438"/>
                <a:gd name="connsiteX62" fmla="*/ 775073 w 5890489"/>
                <a:gd name="connsiteY62" fmla="*/ 4987240 h 6578438"/>
                <a:gd name="connsiteX63" fmla="*/ 943206 w 5890489"/>
                <a:gd name="connsiteY63" fmla="*/ 5244933 h 6578438"/>
                <a:gd name="connsiteX64" fmla="*/ 1133728 w 5890489"/>
                <a:gd name="connsiteY64" fmla="*/ 5490356 h 6578438"/>
                <a:gd name="connsiteX65" fmla="*/ 1359626 w 5890489"/>
                <a:gd name="connsiteY65" fmla="*/ 5709815 h 6578438"/>
                <a:gd name="connsiteX66" fmla="*/ 1481254 w 5890489"/>
                <a:gd name="connsiteY66" fmla="*/ 5809146 h 6578438"/>
                <a:gd name="connsiteX67" fmla="*/ 1543260 w 5890489"/>
                <a:gd name="connsiteY67" fmla="*/ 5856940 h 6578438"/>
                <a:gd name="connsiteX68" fmla="*/ 1607518 w 5890489"/>
                <a:gd name="connsiteY68" fmla="*/ 5901374 h 6578438"/>
                <a:gd name="connsiteX69" fmla="*/ 2145566 w 5890489"/>
                <a:gd name="connsiteY69" fmla="*/ 6193814 h 6578438"/>
                <a:gd name="connsiteX70" fmla="*/ 2214991 w 5890489"/>
                <a:gd name="connsiteY70" fmla="*/ 6221844 h 6578438"/>
                <a:gd name="connsiteX71" fmla="*/ 2249307 w 5890489"/>
                <a:gd name="connsiteY71" fmla="*/ 6236182 h 6578438"/>
                <a:gd name="connsiteX72" fmla="*/ 2284285 w 5890489"/>
                <a:gd name="connsiteY72" fmla="*/ 6248711 h 6578438"/>
                <a:gd name="connsiteX73" fmla="*/ 2354241 w 5890489"/>
                <a:gd name="connsiteY73" fmla="*/ 6273124 h 6578438"/>
                <a:gd name="connsiteX74" fmla="*/ 2371597 w 5890489"/>
                <a:gd name="connsiteY74" fmla="*/ 6279324 h 6578438"/>
                <a:gd name="connsiteX75" fmla="*/ 2387894 w 5890489"/>
                <a:gd name="connsiteY75" fmla="*/ 6287719 h 6578438"/>
                <a:gd name="connsiteX76" fmla="*/ 2421414 w 5890489"/>
                <a:gd name="connsiteY76" fmla="*/ 6302186 h 6578438"/>
                <a:gd name="connsiteX77" fmla="*/ 2489117 w 5890489"/>
                <a:gd name="connsiteY77" fmla="*/ 6329441 h 6578438"/>
                <a:gd name="connsiteX78" fmla="*/ 2522902 w 5890489"/>
                <a:gd name="connsiteY78" fmla="*/ 6343134 h 6578438"/>
                <a:gd name="connsiteX79" fmla="*/ 2556953 w 5890489"/>
                <a:gd name="connsiteY79" fmla="*/ 6356051 h 6578438"/>
                <a:gd name="connsiteX80" fmla="*/ 2695009 w 5890489"/>
                <a:gd name="connsiteY80" fmla="*/ 6401905 h 6578438"/>
                <a:gd name="connsiteX81" fmla="*/ 3268035 w 5890489"/>
                <a:gd name="connsiteY81" fmla="*/ 6501238 h 6578438"/>
                <a:gd name="connsiteX82" fmla="*/ 3341038 w 5890489"/>
                <a:gd name="connsiteY82" fmla="*/ 6506145 h 6578438"/>
                <a:gd name="connsiteX83" fmla="*/ 3414703 w 5890489"/>
                <a:gd name="connsiteY83" fmla="*/ 6507050 h 6578438"/>
                <a:gd name="connsiteX84" fmla="*/ 3488237 w 5890489"/>
                <a:gd name="connsiteY84" fmla="*/ 6508212 h 6578438"/>
                <a:gd name="connsiteX85" fmla="*/ 3524142 w 5890489"/>
                <a:gd name="connsiteY85" fmla="*/ 6507955 h 6578438"/>
                <a:gd name="connsiteX86" fmla="*/ 3559252 w 5890489"/>
                <a:gd name="connsiteY86" fmla="*/ 6506921 h 6578438"/>
                <a:gd name="connsiteX87" fmla="*/ 3629207 w 5890489"/>
                <a:gd name="connsiteY87" fmla="*/ 6503045 h 6578438"/>
                <a:gd name="connsiteX88" fmla="*/ 3698633 w 5890489"/>
                <a:gd name="connsiteY88" fmla="*/ 6496845 h 6578438"/>
                <a:gd name="connsiteX89" fmla="*/ 3733213 w 5890489"/>
                <a:gd name="connsiteY89" fmla="*/ 6493357 h 6578438"/>
                <a:gd name="connsiteX90" fmla="*/ 3767529 w 5890489"/>
                <a:gd name="connsiteY90" fmla="*/ 6488707 h 6578438"/>
                <a:gd name="connsiteX91" fmla="*/ 3801845 w 5890489"/>
                <a:gd name="connsiteY91" fmla="*/ 6484057 h 6578438"/>
                <a:gd name="connsiteX92" fmla="*/ 3835895 w 5890489"/>
                <a:gd name="connsiteY92" fmla="*/ 6478116 h 6578438"/>
                <a:gd name="connsiteX93" fmla="*/ 4364801 w 5890489"/>
                <a:gd name="connsiteY93" fmla="*/ 6308517 h 6578438"/>
                <a:gd name="connsiteX94" fmla="*/ 4861379 w 5890489"/>
                <a:gd name="connsiteY94" fmla="*/ 6000576 h 6578438"/>
                <a:gd name="connsiteX95" fmla="*/ 5341263 w 5890489"/>
                <a:gd name="connsiteY95" fmla="*/ 5605834 h 6578438"/>
                <a:gd name="connsiteX96" fmla="*/ 5587301 w 5890489"/>
                <a:gd name="connsiteY96" fmla="*/ 5390379 h 6578438"/>
                <a:gd name="connsiteX97" fmla="*/ 5849105 w 5890489"/>
                <a:gd name="connsiteY97" fmla="*/ 5176344 h 6578438"/>
                <a:gd name="connsiteX98" fmla="*/ 5890489 w 5890489"/>
                <a:gd name="connsiteY98" fmla="*/ 5145260 h 6578438"/>
                <a:gd name="connsiteX99" fmla="*/ 5890489 w 5890489"/>
                <a:gd name="connsiteY99" fmla="*/ 5995323 h 6578438"/>
                <a:gd name="connsiteX100" fmla="*/ 5811477 w 5890489"/>
                <a:gd name="connsiteY100" fmla="*/ 6077819 h 6578438"/>
                <a:gd name="connsiteX101" fmla="*/ 5301384 w 5890489"/>
                <a:gd name="connsiteY101" fmla="*/ 6542958 h 6578438"/>
                <a:gd name="connsiteX102" fmla="*/ 5252008 w 5890489"/>
                <a:gd name="connsiteY102" fmla="*/ 6578438 h 6578438"/>
                <a:gd name="connsiteX103" fmla="*/ 1653730 w 5890489"/>
                <a:gd name="connsiteY103" fmla="*/ 6578438 h 6578438"/>
                <a:gd name="connsiteX104" fmla="*/ 1549768 w 5890489"/>
                <a:gd name="connsiteY104" fmla="*/ 6488821 h 6578438"/>
                <a:gd name="connsiteX105" fmla="*/ 1298282 w 5890489"/>
                <a:gd name="connsiteY105" fmla="*/ 6243932 h 6578438"/>
                <a:gd name="connsiteX106" fmla="*/ 1237999 w 5890489"/>
                <a:gd name="connsiteY106" fmla="*/ 6181671 h 6578438"/>
                <a:gd name="connsiteX107" fmla="*/ 1179967 w 5890489"/>
                <a:gd name="connsiteY107" fmla="*/ 6117862 h 6578438"/>
                <a:gd name="connsiteX108" fmla="*/ 1121936 w 5890489"/>
                <a:gd name="connsiteY108" fmla="*/ 6054569 h 6578438"/>
                <a:gd name="connsiteX109" fmla="*/ 1065628 w 5890489"/>
                <a:gd name="connsiteY109" fmla="*/ 5990243 h 6578438"/>
                <a:gd name="connsiteX110" fmla="*/ 954335 w 5890489"/>
                <a:gd name="connsiteY110" fmla="*/ 5861460 h 6578438"/>
                <a:gd name="connsiteX111" fmla="*/ 898953 w 5890489"/>
                <a:gd name="connsiteY111" fmla="*/ 5797393 h 6578438"/>
                <a:gd name="connsiteX112" fmla="*/ 842908 w 5890489"/>
                <a:gd name="connsiteY112" fmla="*/ 5733582 h 6578438"/>
                <a:gd name="connsiteX113" fmla="*/ 622442 w 5890489"/>
                <a:gd name="connsiteY113" fmla="*/ 5471884 h 6578438"/>
                <a:gd name="connsiteX114" fmla="*/ 425559 w 5890489"/>
                <a:gd name="connsiteY114" fmla="*/ 5190036 h 6578438"/>
                <a:gd name="connsiteX115" fmla="*/ 123877 w 5890489"/>
                <a:gd name="connsiteY115" fmla="*/ 4564210 h 6578438"/>
                <a:gd name="connsiteX116" fmla="*/ 130 w 5890489"/>
                <a:gd name="connsiteY116" fmla="*/ 3865530 h 6578438"/>
                <a:gd name="connsiteX117" fmla="*/ 30602 w 5890489"/>
                <a:gd name="connsiteY117" fmla="*/ 3505793 h 6578438"/>
                <a:gd name="connsiteX118" fmla="*/ 126924 w 5890489"/>
                <a:gd name="connsiteY118" fmla="*/ 3157164 h 6578438"/>
                <a:gd name="connsiteX119" fmla="*/ 334803 w 5890489"/>
                <a:gd name="connsiteY119" fmla="*/ 2560530 h 6578438"/>
                <a:gd name="connsiteX120" fmla="*/ 381176 w 5890489"/>
                <a:gd name="connsiteY120" fmla="*/ 2409144 h 6578438"/>
                <a:gd name="connsiteX121" fmla="*/ 425825 w 5890489"/>
                <a:gd name="connsiteY121" fmla="*/ 2255819 h 6578438"/>
                <a:gd name="connsiteX122" fmla="*/ 470210 w 5890489"/>
                <a:gd name="connsiteY122" fmla="*/ 2099523 h 6578438"/>
                <a:gd name="connsiteX123" fmla="*/ 492998 w 5890489"/>
                <a:gd name="connsiteY123" fmla="*/ 2020213 h 6578438"/>
                <a:gd name="connsiteX124" fmla="*/ 517509 w 5890489"/>
                <a:gd name="connsiteY124" fmla="*/ 1939224 h 6578438"/>
                <a:gd name="connsiteX125" fmla="*/ 544007 w 5890489"/>
                <a:gd name="connsiteY125" fmla="*/ 1857201 h 6578438"/>
                <a:gd name="connsiteX126" fmla="*/ 573288 w 5890489"/>
                <a:gd name="connsiteY126" fmla="*/ 1774274 h 6578438"/>
                <a:gd name="connsiteX127" fmla="*/ 606146 w 5890489"/>
                <a:gd name="connsiteY127" fmla="*/ 1690832 h 6578438"/>
                <a:gd name="connsiteX128" fmla="*/ 644569 w 5890489"/>
                <a:gd name="connsiteY128" fmla="*/ 1607775 h 6578438"/>
                <a:gd name="connsiteX129" fmla="*/ 837874 w 5890489"/>
                <a:gd name="connsiteY129" fmla="*/ 1297638 h 6578438"/>
                <a:gd name="connsiteX130" fmla="*/ 1069602 w 5890489"/>
                <a:gd name="connsiteY130" fmla="*/ 1032194 h 6578438"/>
                <a:gd name="connsiteX131" fmla="*/ 1130548 w 5890489"/>
                <a:gd name="connsiteY131" fmla="*/ 970839 h 6578438"/>
                <a:gd name="connsiteX132" fmla="*/ 1192024 w 5890489"/>
                <a:gd name="connsiteY132" fmla="*/ 910129 h 6578438"/>
                <a:gd name="connsiteX133" fmla="*/ 1255356 w 5890489"/>
                <a:gd name="connsiteY133" fmla="*/ 850841 h 6578438"/>
                <a:gd name="connsiteX134" fmla="*/ 1319614 w 5890489"/>
                <a:gd name="connsiteY134" fmla="*/ 792068 h 6578438"/>
                <a:gd name="connsiteX135" fmla="*/ 1385728 w 5890489"/>
                <a:gd name="connsiteY135" fmla="*/ 734975 h 6578438"/>
                <a:gd name="connsiteX136" fmla="*/ 1452768 w 5890489"/>
                <a:gd name="connsiteY136" fmla="*/ 678528 h 6578438"/>
                <a:gd name="connsiteX137" fmla="*/ 1469594 w 5890489"/>
                <a:gd name="connsiteY137" fmla="*/ 664449 h 6578438"/>
                <a:gd name="connsiteX138" fmla="*/ 1487083 w 5890489"/>
                <a:gd name="connsiteY138" fmla="*/ 651015 h 6578438"/>
                <a:gd name="connsiteX139" fmla="*/ 1522193 w 5890489"/>
                <a:gd name="connsiteY139" fmla="*/ 624277 h 6578438"/>
                <a:gd name="connsiteX140" fmla="*/ 1592415 w 5890489"/>
                <a:gd name="connsiteY140" fmla="*/ 570671 h 6578438"/>
                <a:gd name="connsiteX141" fmla="*/ 1738287 w 5890489"/>
                <a:gd name="connsiteY141" fmla="*/ 469402 h 6578438"/>
                <a:gd name="connsiteX142" fmla="*/ 1890918 w 5890489"/>
                <a:gd name="connsiteY142" fmla="*/ 376530 h 6578438"/>
                <a:gd name="connsiteX143" fmla="*/ 2555363 w 5890489"/>
                <a:gd name="connsiteY143" fmla="*/ 105274 h 6578438"/>
                <a:gd name="connsiteX144" fmla="*/ 3259291 w 5890489"/>
                <a:gd name="connsiteY144" fmla="*/ 3229 h 6578438"/>
                <a:gd name="connsiteX145" fmla="*/ 3347265 w 5890489"/>
                <a:gd name="connsiteY145" fmla="*/ 903 h 6578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Lst>
              <a:rect l="l" t="t" r="r" b="b"/>
              <a:pathLst>
                <a:path w="5890489" h="6578438">
                  <a:moveTo>
                    <a:pt x="3391253" y="0"/>
                  </a:moveTo>
                  <a:lnTo>
                    <a:pt x="3434974" y="646"/>
                  </a:lnTo>
                  <a:lnTo>
                    <a:pt x="3522419" y="2712"/>
                  </a:lnTo>
                  <a:cubicBezTo>
                    <a:pt x="3551567" y="3488"/>
                    <a:pt x="3580451" y="3746"/>
                    <a:pt x="3610261" y="6458"/>
                  </a:cubicBezTo>
                  <a:cubicBezTo>
                    <a:pt x="3669353" y="10850"/>
                    <a:pt x="3728179" y="14337"/>
                    <a:pt x="3786872" y="20667"/>
                  </a:cubicBezTo>
                  <a:lnTo>
                    <a:pt x="3962291" y="43530"/>
                  </a:lnTo>
                  <a:lnTo>
                    <a:pt x="4135855" y="75176"/>
                  </a:lnTo>
                  <a:cubicBezTo>
                    <a:pt x="4193224" y="87836"/>
                    <a:pt x="4250328" y="101398"/>
                    <a:pt x="4307299" y="114315"/>
                  </a:cubicBezTo>
                  <a:cubicBezTo>
                    <a:pt x="4364139" y="128394"/>
                    <a:pt x="4420050" y="145575"/>
                    <a:pt x="4476358" y="160816"/>
                  </a:cubicBezTo>
                  <a:cubicBezTo>
                    <a:pt x="4504580" y="167921"/>
                    <a:pt x="4532138" y="177995"/>
                    <a:pt x="4559829" y="186779"/>
                  </a:cubicBezTo>
                  <a:lnTo>
                    <a:pt x="4642901" y="213648"/>
                  </a:lnTo>
                  <a:cubicBezTo>
                    <a:pt x="4863234" y="288307"/>
                    <a:pt x="5076414" y="379371"/>
                    <a:pt x="5280847" y="485936"/>
                  </a:cubicBezTo>
                  <a:cubicBezTo>
                    <a:pt x="5485018" y="592631"/>
                    <a:pt x="5681768" y="713145"/>
                    <a:pt x="5865400" y="851099"/>
                  </a:cubicBezTo>
                  <a:lnTo>
                    <a:pt x="5890489" y="870950"/>
                  </a:lnTo>
                  <a:lnTo>
                    <a:pt x="5890489" y="1321814"/>
                  </a:lnTo>
                  <a:lnTo>
                    <a:pt x="5887395" y="1318952"/>
                  </a:lnTo>
                  <a:lnTo>
                    <a:pt x="5830291" y="1265992"/>
                  </a:lnTo>
                  <a:lnTo>
                    <a:pt x="5815981" y="1252687"/>
                  </a:lnTo>
                  <a:lnTo>
                    <a:pt x="5801142" y="1240158"/>
                  </a:lnTo>
                  <a:lnTo>
                    <a:pt x="5771464" y="1214969"/>
                  </a:lnTo>
                  <a:cubicBezTo>
                    <a:pt x="5731849" y="1181385"/>
                    <a:pt x="5692897" y="1146896"/>
                    <a:pt x="5651030" y="1115767"/>
                  </a:cubicBezTo>
                  <a:cubicBezTo>
                    <a:pt x="5487534" y="986985"/>
                    <a:pt x="5311321" y="872542"/>
                    <a:pt x="5123183" y="780443"/>
                  </a:cubicBezTo>
                  <a:cubicBezTo>
                    <a:pt x="4935309" y="688087"/>
                    <a:pt x="4737102" y="616398"/>
                    <a:pt x="4533860" y="567701"/>
                  </a:cubicBezTo>
                  <a:lnTo>
                    <a:pt x="4457281" y="550780"/>
                  </a:lnTo>
                  <a:cubicBezTo>
                    <a:pt x="4431709" y="545484"/>
                    <a:pt x="4406536" y="538896"/>
                    <a:pt x="4380568" y="535279"/>
                  </a:cubicBezTo>
                  <a:lnTo>
                    <a:pt x="4303325" y="522879"/>
                  </a:lnTo>
                  <a:lnTo>
                    <a:pt x="4264769" y="516679"/>
                  </a:lnTo>
                  <a:cubicBezTo>
                    <a:pt x="4251918" y="514612"/>
                    <a:pt x="4239067" y="512415"/>
                    <a:pt x="4226082" y="511253"/>
                  </a:cubicBezTo>
                  <a:cubicBezTo>
                    <a:pt x="4174145" y="505829"/>
                    <a:pt x="4122606" y="499498"/>
                    <a:pt x="4070934" y="494848"/>
                  </a:cubicBezTo>
                  <a:lnTo>
                    <a:pt x="3915521" y="486065"/>
                  </a:lnTo>
                  <a:lnTo>
                    <a:pt x="3760241" y="484257"/>
                  </a:lnTo>
                  <a:cubicBezTo>
                    <a:pt x="3734405" y="483869"/>
                    <a:pt x="3708571" y="485936"/>
                    <a:pt x="3682734" y="486581"/>
                  </a:cubicBezTo>
                  <a:lnTo>
                    <a:pt x="3605491" y="488907"/>
                  </a:lnTo>
                  <a:cubicBezTo>
                    <a:pt x="3579921" y="489165"/>
                    <a:pt x="3553555" y="491490"/>
                    <a:pt x="3527454" y="493169"/>
                  </a:cubicBezTo>
                  <a:lnTo>
                    <a:pt x="3449151" y="498336"/>
                  </a:lnTo>
                  <a:lnTo>
                    <a:pt x="3410067" y="500532"/>
                  </a:lnTo>
                  <a:lnTo>
                    <a:pt x="3371246" y="504279"/>
                  </a:lnTo>
                  <a:cubicBezTo>
                    <a:pt x="3345410" y="506862"/>
                    <a:pt x="3319575" y="509315"/>
                    <a:pt x="3293739" y="511512"/>
                  </a:cubicBezTo>
                  <a:cubicBezTo>
                    <a:pt x="3087450" y="531662"/>
                    <a:pt x="2885531" y="563180"/>
                    <a:pt x="2689445" y="610198"/>
                  </a:cubicBezTo>
                  <a:cubicBezTo>
                    <a:pt x="2493357" y="657344"/>
                    <a:pt x="2302303" y="719088"/>
                    <a:pt x="2117875" y="800335"/>
                  </a:cubicBezTo>
                  <a:cubicBezTo>
                    <a:pt x="2072298" y="821648"/>
                    <a:pt x="2026854" y="843606"/>
                    <a:pt x="1981276" y="865566"/>
                  </a:cubicBezTo>
                  <a:cubicBezTo>
                    <a:pt x="1937025" y="889978"/>
                    <a:pt x="1891978" y="913229"/>
                    <a:pt x="1847991" y="938676"/>
                  </a:cubicBezTo>
                  <a:lnTo>
                    <a:pt x="1783069" y="978718"/>
                  </a:lnTo>
                  <a:lnTo>
                    <a:pt x="1750609" y="998869"/>
                  </a:lnTo>
                  <a:lnTo>
                    <a:pt x="1734312" y="1008945"/>
                  </a:lnTo>
                  <a:lnTo>
                    <a:pt x="1718547" y="1019924"/>
                  </a:lnTo>
                  <a:lnTo>
                    <a:pt x="1655481" y="1063582"/>
                  </a:lnTo>
                  <a:cubicBezTo>
                    <a:pt x="1634414" y="1078178"/>
                    <a:pt x="1612950" y="1092259"/>
                    <a:pt x="1593077" y="1108664"/>
                  </a:cubicBezTo>
                  <a:lnTo>
                    <a:pt x="1532263" y="1156197"/>
                  </a:lnTo>
                  <a:cubicBezTo>
                    <a:pt x="1511992" y="1172085"/>
                    <a:pt x="1491587" y="1187844"/>
                    <a:pt x="1472509" y="1205152"/>
                  </a:cubicBezTo>
                  <a:lnTo>
                    <a:pt x="1414212" y="1256175"/>
                  </a:lnTo>
                  <a:cubicBezTo>
                    <a:pt x="1395001" y="1273354"/>
                    <a:pt x="1375127" y="1290147"/>
                    <a:pt x="1357242" y="1308359"/>
                  </a:cubicBezTo>
                  <a:cubicBezTo>
                    <a:pt x="1283178" y="1379532"/>
                    <a:pt x="1212163" y="1452513"/>
                    <a:pt x="1153072" y="1529498"/>
                  </a:cubicBezTo>
                  <a:cubicBezTo>
                    <a:pt x="1090933" y="1605578"/>
                    <a:pt x="1043501" y="1685794"/>
                    <a:pt x="1002694" y="1770658"/>
                  </a:cubicBezTo>
                  <a:lnTo>
                    <a:pt x="974076" y="1835371"/>
                  </a:lnTo>
                  <a:lnTo>
                    <a:pt x="949564" y="1903573"/>
                  </a:lnTo>
                  <a:cubicBezTo>
                    <a:pt x="940820" y="1925661"/>
                    <a:pt x="934593" y="1950719"/>
                    <a:pt x="927173" y="1974229"/>
                  </a:cubicBezTo>
                  <a:cubicBezTo>
                    <a:pt x="920019" y="1998254"/>
                    <a:pt x="912468" y="2021504"/>
                    <a:pt x="906107" y="2046952"/>
                  </a:cubicBezTo>
                  <a:cubicBezTo>
                    <a:pt x="853906" y="2245614"/>
                    <a:pt x="809918" y="2463136"/>
                    <a:pt x="751092" y="2676266"/>
                  </a:cubicBezTo>
                  <a:cubicBezTo>
                    <a:pt x="693458" y="2889912"/>
                    <a:pt x="624166" y="3100976"/>
                    <a:pt x="547189" y="3308422"/>
                  </a:cubicBezTo>
                  <a:cubicBezTo>
                    <a:pt x="479617" y="3487580"/>
                    <a:pt x="444109" y="3675523"/>
                    <a:pt x="441195" y="3866306"/>
                  </a:cubicBezTo>
                  <a:cubicBezTo>
                    <a:pt x="438014" y="4057089"/>
                    <a:pt x="469282" y="4250456"/>
                    <a:pt x="527182" y="4439174"/>
                  </a:cubicBezTo>
                  <a:cubicBezTo>
                    <a:pt x="584815" y="4628278"/>
                    <a:pt x="671067" y="4811828"/>
                    <a:pt x="775073" y="4987240"/>
                  </a:cubicBezTo>
                  <a:cubicBezTo>
                    <a:pt x="827009" y="5075075"/>
                    <a:pt x="884246" y="5160327"/>
                    <a:pt x="943206" y="5244933"/>
                  </a:cubicBezTo>
                  <a:cubicBezTo>
                    <a:pt x="1002296" y="5329411"/>
                    <a:pt x="1064964" y="5412337"/>
                    <a:pt x="1133728" y="5490356"/>
                  </a:cubicBezTo>
                  <a:cubicBezTo>
                    <a:pt x="1203949" y="5567728"/>
                    <a:pt x="1279337" y="5642259"/>
                    <a:pt x="1359626" y="5709815"/>
                  </a:cubicBezTo>
                  <a:cubicBezTo>
                    <a:pt x="1398711" y="5744949"/>
                    <a:pt x="1439916" y="5777241"/>
                    <a:pt x="1481254" y="5809146"/>
                  </a:cubicBezTo>
                  <a:cubicBezTo>
                    <a:pt x="1501922" y="5825163"/>
                    <a:pt x="1522325" y="5841309"/>
                    <a:pt x="1543260" y="5856940"/>
                  </a:cubicBezTo>
                  <a:cubicBezTo>
                    <a:pt x="1564591" y="5871923"/>
                    <a:pt x="1585921" y="5886777"/>
                    <a:pt x="1607518" y="5901374"/>
                  </a:cubicBezTo>
                  <a:cubicBezTo>
                    <a:pt x="1778565" y="6019693"/>
                    <a:pt x="1961271" y="6115924"/>
                    <a:pt x="2145566" y="6193814"/>
                  </a:cubicBezTo>
                  <a:lnTo>
                    <a:pt x="2214991" y="6221844"/>
                  </a:lnTo>
                  <a:lnTo>
                    <a:pt x="2249307" y="6236182"/>
                  </a:lnTo>
                  <a:cubicBezTo>
                    <a:pt x="2260702" y="6241089"/>
                    <a:pt x="2272625" y="6244577"/>
                    <a:pt x="2284285" y="6248711"/>
                  </a:cubicBezTo>
                  <a:lnTo>
                    <a:pt x="2354241" y="6273124"/>
                  </a:lnTo>
                  <a:cubicBezTo>
                    <a:pt x="2360070" y="6275190"/>
                    <a:pt x="2365899" y="6277128"/>
                    <a:pt x="2371597" y="6279324"/>
                  </a:cubicBezTo>
                  <a:cubicBezTo>
                    <a:pt x="2377161" y="6281778"/>
                    <a:pt x="2382329" y="6285007"/>
                    <a:pt x="2387894" y="6287719"/>
                  </a:cubicBezTo>
                  <a:cubicBezTo>
                    <a:pt x="2398757" y="6293274"/>
                    <a:pt x="2410153" y="6297666"/>
                    <a:pt x="2421414" y="6302186"/>
                  </a:cubicBezTo>
                  <a:lnTo>
                    <a:pt x="2489117" y="6329441"/>
                  </a:lnTo>
                  <a:lnTo>
                    <a:pt x="2522902" y="6343134"/>
                  </a:lnTo>
                  <a:cubicBezTo>
                    <a:pt x="2534165" y="6347654"/>
                    <a:pt x="2545294" y="6352563"/>
                    <a:pt x="2556953" y="6356051"/>
                  </a:cubicBezTo>
                  <a:lnTo>
                    <a:pt x="2695009" y="6401905"/>
                  </a:lnTo>
                  <a:cubicBezTo>
                    <a:pt x="2880895" y="6457190"/>
                    <a:pt x="3073141" y="6489095"/>
                    <a:pt x="3268035" y="6501238"/>
                  </a:cubicBezTo>
                  <a:cubicBezTo>
                    <a:pt x="3292413" y="6502659"/>
                    <a:pt x="3316527" y="6505629"/>
                    <a:pt x="3341038" y="6506145"/>
                  </a:cubicBezTo>
                  <a:lnTo>
                    <a:pt x="3414703" y="6507050"/>
                  </a:lnTo>
                  <a:lnTo>
                    <a:pt x="3488237" y="6508212"/>
                  </a:lnTo>
                  <a:cubicBezTo>
                    <a:pt x="3500690" y="6508729"/>
                    <a:pt x="3512483" y="6508471"/>
                    <a:pt x="3524142" y="6507955"/>
                  </a:cubicBezTo>
                  <a:lnTo>
                    <a:pt x="3559252" y="6506921"/>
                  </a:lnTo>
                  <a:cubicBezTo>
                    <a:pt x="3582835" y="6506792"/>
                    <a:pt x="3605889" y="6504467"/>
                    <a:pt x="3629207" y="6503045"/>
                  </a:cubicBezTo>
                  <a:cubicBezTo>
                    <a:pt x="3652526" y="6502012"/>
                    <a:pt x="3675579" y="6499171"/>
                    <a:pt x="3698633" y="6496845"/>
                  </a:cubicBezTo>
                  <a:cubicBezTo>
                    <a:pt x="3710160" y="6495683"/>
                    <a:pt x="3721819" y="6494907"/>
                    <a:pt x="3733213" y="6493357"/>
                  </a:cubicBezTo>
                  <a:lnTo>
                    <a:pt x="3767529" y="6488707"/>
                  </a:lnTo>
                  <a:lnTo>
                    <a:pt x="3801845" y="6484057"/>
                  </a:lnTo>
                  <a:lnTo>
                    <a:pt x="3835895" y="6478116"/>
                  </a:lnTo>
                  <a:cubicBezTo>
                    <a:pt x="4017673" y="6446727"/>
                    <a:pt x="4194152" y="6390281"/>
                    <a:pt x="4364801" y="6308517"/>
                  </a:cubicBezTo>
                  <a:cubicBezTo>
                    <a:pt x="4535583" y="6227139"/>
                    <a:pt x="4700138" y="6120962"/>
                    <a:pt x="4861379" y="6000576"/>
                  </a:cubicBezTo>
                  <a:cubicBezTo>
                    <a:pt x="5022621" y="5879931"/>
                    <a:pt x="5180684" y="5745337"/>
                    <a:pt x="5341263" y="5605834"/>
                  </a:cubicBezTo>
                  <a:lnTo>
                    <a:pt x="5587301" y="5390379"/>
                  </a:lnTo>
                  <a:cubicBezTo>
                    <a:pt x="5674216" y="5315718"/>
                    <a:pt x="5761527" y="5244416"/>
                    <a:pt x="5849105" y="5176344"/>
                  </a:cubicBezTo>
                  <a:lnTo>
                    <a:pt x="5890489" y="5145260"/>
                  </a:lnTo>
                  <a:lnTo>
                    <a:pt x="5890489" y="5995323"/>
                  </a:lnTo>
                  <a:lnTo>
                    <a:pt x="5811477" y="6077819"/>
                  </a:lnTo>
                  <a:cubicBezTo>
                    <a:pt x="5654739" y="6238377"/>
                    <a:pt x="5487138" y="6396093"/>
                    <a:pt x="5301384" y="6542958"/>
                  </a:cubicBezTo>
                  <a:lnTo>
                    <a:pt x="5252008" y="6578438"/>
                  </a:lnTo>
                  <a:lnTo>
                    <a:pt x="1653730" y="6578438"/>
                  </a:lnTo>
                  <a:lnTo>
                    <a:pt x="1549768" y="6488821"/>
                  </a:lnTo>
                  <a:cubicBezTo>
                    <a:pt x="1461976" y="6409495"/>
                    <a:pt x="1378573" y="6327182"/>
                    <a:pt x="1298282" y="6243932"/>
                  </a:cubicBezTo>
                  <a:cubicBezTo>
                    <a:pt x="1278277" y="6223006"/>
                    <a:pt x="1258138" y="6202210"/>
                    <a:pt x="1237999" y="6181671"/>
                  </a:cubicBezTo>
                  <a:lnTo>
                    <a:pt x="1179967" y="6117862"/>
                  </a:lnTo>
                  <a:lnTo>
                    <a:pt x="1121936" y="6054569"/>
                  </a:lnTo>
                  <a:cubicBezTo>
                    <a:pt x="1102328" y="6033644"/>
                    <a:pt x="1084573" y="6011427"/>
                    <a:pt x="1065628" y="5990243"/>
                  </a:cubicBezTo>
                  <a:cubicBezTo>
                    <a:pt x="1028662" y="5947099"/>
                    <a:pt x="990239" y="5904991"/>
                    <a:pt x="954335" y="5861460"/>
                  </a:cubicBezTo>
                  <a:cubicBezTo>
                    <a:pt x="936050" y="5840018"/>
                    <a:pt x="917634" y="5818446"/>
                    <a:pt x="898953" y="5797393"/>
                  </a:cubicBezTo>
                  <a:cubicBezTo>
                    <a:pt x="880404" y="5776208"/>
                    <a:pt x="861325" y="5755412"/>
                    <a:pt x="842908" y="5733582"/>
                  </a:cubicBezTo>
                  <a:cubicBezTo>
                    <a:pt x="767919" y="5647942"/>
                    <a:pt x="693061" y="5561786"/>
                    <a:pt x="622442" y="5471884"/>
                  </a:cubicBezTo>
                  <a:cubicBezTo>
                    <a:pt x="551559" y="5382112"/>
                    <a:pt x="486639" y="5287430"/>
                    <a:pt x="425559" y="5190036"/>
                  </a:cubicBezTo>
                  <a:cubicBezTo>
                    <a:pt x="303668" y="4994990"/>
                    <a:pt x="200193" y="4786123"/>
                    <a:pt x="123877" y="4564210"/>
                  </a:cubicBezTo>
                  <a:cubicBezTo>
                    <a:pt x="47694" y="4342555"/>
                    <a:pt x="2249" y="4106045"/>
                    <a:pt x="130" y="3865530"/>
                  </a:cubicBezTo>
                  <a:cubicBezTo>
                    <a:pt x="-1328" y="3745403"/>
                    <a:pt x="9537" y="3624629"/>
                    <a:pt x="30602" y="3505793"/>
                  </a:cubicBezTo>
                  <a:cubicBezTo>
                    <a:pt x="51802" y="3386828"/>
                    <a:pt x="84659" y="3270059"/>
                    <a:pt x="126924" y="3157164"/>
                  </a:cubicBezTo>
                  <a:cubicBezTo>
                    <a:pt x="200457" y="2959276"/>
                    <a:pt x="271737" y="2761388"/>
                    <a:pt x="334803" y="2560530"/>
                  </a:cubicBezTo>
                  <a:lnTo>
                    <a:pt x="381176" y="2409144"/>
                  </a:lnTo>
                  <a:lnTo>
                    <a:pt x="425825" y="2255819"/>
                  </a:lnTo>
                  <a:lnTo>
                    <a:pt x="470210" y="2099523"/>
                  </a:lnTo>
                  <a:lnTo>
                    <a:pt x="492998" y="2020213"/>
                  </a:lnTo>
                  <a:lnTo>
                    <a:pt x="517509" y="1939224"/>
                  </a:lnTo>
                  <a:cubicBezTo>
                    <a:pt x="525061" y="1912485"/>
                    <a:pt x="534866" y="1884586"/>
                    <a:pt x="544007" y="1857201"/>
                  </a:cubicBezTo>
                  <a:cubicBezTo>
                    <a:pt x="553680" y="1829559"/>
                    <a:pt x="561496" y="1802304"/>
                    <a:pt x="573288" y="1774274"/>
                  </a:cubicBezTo>
                  <a:lnTo>
                    <a:pt x="606146" y="1690832"/>
                  </a:lnTo>
                  <a:cubicBezTo>
                    <a:pt x="618467" y="1663060"/>
                    <a:pt x="631716" y="1635417"/>
                    <a:pt x="644569" y="1607775"/>
                  </a:cubicBezTo>
                  <a:cubicBezTo>
                    <a:pt x="698625" y="1498368"/>
                    <a:pt x="763413" y="1391287"/>
                    <a:pt x="837874" y="1297638"/>
                  </a:cubicBezTo>
                  <a:cubicBezTo>
                    <a:pt x="910348" y="1201278"/>
                    <a:pt x="990107" y="1115897"/>
                    <a:pt x="1069602" y="1032194"/>
                  </a:cubicBezTo>
                  <a:cubicBezTo>
                    <a:pt x="1089079" y="1010624"/>
                    <a:pt x="1110012" y="990990"/>
                    <a:pt x="1130548" y="970839"/>
                  </a:cubicBezTo>
                  <a:lnTo>
                    <a:pt x="1192024" y="910129"/>
                  </a:lnTo>
                  <a:cubicBezTo>
                    <a:pt x="1212031" y="889462"/>
                    <a:pt x="1234024" y="870475"/>
                    <a:pt x="1255356" y="850841"/>
                  </a:cubicBezTo>
                  <a:lnTo>
                    <a:pt x="1319614" y="792068"/>
                  </a:lnTo>
                  <a:cubicBezTo>
                    <a:pt x="1340680" y="772176"/>
                    <a:pt x="1363469" y="753834"/>
                    <a:pt x="1385728" y="734975"/>
                  </a:cubicBezTo>
                  <a:lnTo>
                    <a:pt x="1452768" y="678528"/>
                  </a:lnTo>
                  <a:lnTo>
                    <a:pt x="1469594" y="664449"/>
                  </a:lnTo>
                  <a:lnTo>
                    <a:pt x="1487083" y="651015"/>
                  </a:lnTo>
                  <a:lnTo>
                    <a:pt x="1522193" y="624277"/>
                  </a:lnTo>
                  <a:lnTo>
                    <a:pt x="1592415" y="570671"/>
                  </a:lnTo>
                  <a:cubicBezTo>
                    <a:pt x="1640110" y="535925"/>
                    <a:pt x="1689531" y="503245"/>
                    <a:pt x="1738287" y="469402"/>
                  </a:cubicBezTo>
                  <a:cubicBezTo>
                    <a:pt x="1788634" y="438015"/>
                    <a:pt x="1839643" y="407013"/>
                    <a:pt x="1890918" y="376530"/>
                  </a:cubicBezTo>
                  <a:cubicBezTo>
                    <a:pt x="2098400" y="258209"/>
                    <a:pt x="2323503" y="166241"/>
                    <a:pt x="2555363" y="105274"/>
                  </a:cubicBezTo>
                  <a:cubicBezTo>
                    <a:pt x="2787223" y="44047"/>
                    <a:pt x="3024516" y="12013"/>
                    <a:pt x="3259291" y="3229"/>
                  </a:cubicBezTo>
                  <a:lnTo>
                    <a:pt x="3347265" y="903"/>
                  </a:lnTo>
                  <a:close/>
                </a:path>
              </a:pathLst>
            </a:custGeom>
            <a:gradFill flip="none" rotWithShape="1">
              <a:gsLst>
                <a:gs pos="2000">
                  <a:schemeClr val="bg1">
                    <a:alpha val="10000"/>
                  </a:schemeClr>
                </a:gs>
                <a:gs pos="16000">
                  <a:schemeClr val="accent6">
                    <a:alpha val="5000"/>
                  </a:schemeClr>
                </a:gs>
                <a:gs pos="100000">
                  <a:schemeClr val="bg1">
                    <a:alpha val="10000"/>
                  </a:schemeClr>
                </a:gs>
                <a:gs pos="85000">
                  <a:schemeClr val="accent1">
                    <a:alpha val="5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Shape 27">
              <a:extLst>
                <a:ext uri="{FF2B5EF4-FFF2-40B4-BE49-F238E27FC236}">
                  <a16:creationId xmlns:a16="http://schemas.microsoft.com/office/drawing/2014/main" id="{27CCEAF3-651B-4605-AE58-F96E227036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01023" y="52997"/>
              <a:ext cx="6093363" cy="6805004"/>
            </a:xfrm>
            <a:custGeom>
              <a:avLst/>
              <a:gdLst>
                <a:gd name="connsiteX0" fmla="*/ 3517682 w 5890491"/>
                <a:gd name="connsiteY0" fmla="*/ 0 h 6578439"/>
                <a:gd name="connsiteX1" fmla="*/ 5849513 w 5890491"/>
                <a:gd name="connsiteY1" fmla="*/ 841730 h 6578439"/>
                <a:gd name="connsiteX2" fmla="*/ 5890491 w 5890491"/>
                <a:gd name="connsiteY2" fmla="*/ 879061 h 6578439"/>
                <a:gd name="connsiteX3" fmla="*/ 5890491 w 5890491"/>
                <a:gd name="connsiteY3" fmla="*/ 2034114 h 6578439"/>
                <a:gd name="connsiteX4" fmla="*/ 5757065 w 5890491"/>
                <a:gd name="connsiteY4" fmla="*/ 1854938 h 6578439"/>
                <a:gd name="connsiteX5" fmla="*/ 5564060 w 5890491"/>
                <a:gd name="connsiteY5" fmla="*/ 1642182 h 6578439"/>
                <a:gd name="connsiteX6" fmla="*/ 3517551 w 5890491"/>
                <a:gd name="connsiteY6" fmla="*/ 790012 h 6578439"/>
                <a:gd name="connsiteX7" fmla="*/ 1611552 w 5890491"/>
                <a:gd name="connsiteY7" fmla="*/ 1543282 h 6578439"/>
                <a:gd name="connsiteX8" fmla="*/ 1340656 w 5890491"/>
                <a:gd name="connsiteY8" fmla="*/ 1897925 h 6578439"/>
                <a:gd name="connsiteX9" fmla="*/ 1201705 w 5890491"/>
                <a:gd name="connsiteY9" fmla="*/ 2361213 h 6578439"/>
                <a:gd name="connsiteX10" fmla="*/ 852705 w 5890491"/>
                <a:gd name="connsiteY10" fmla="*/ 3529176 h 6578439"/>
                <a:gd name="connsiteX11" fmla="*/ 863863 w 5890491"/>
                <a:gd name="connsiteY11" fmla="*/ 4437051 h 6578439"/>
                <a:gd name="connsiteX12" fmla="*/ 1413569 w 5890491"/>
                <a:gd name="connsiteY12" fmla="*/ 5357174 h 6578439"/>
                <a:gd name="connsiteX13" fmla="*/ 2339129 w 5890491"/>
                <a:gd name="connsiteY13" fmla="*/ 6143367 h 6578439"/>
                <a:gd name="connsiteX14" fmla="*/ 3439449 w 5890491"/>
                <a:gd name="connsiteY14" fmla="*/ 6420049 h 6578439"/>
                <a:gd name="connsiteX15" fmla="*/ 5251388 w 5890491"/>
                <a:gd name="connsiteY15" fmla="*/ 5349009 h 6578439"/>
                <a:gd name="connsiteX16" fmla="*/ 5657731 w 5890491"/>
                <a:gd name="connsiteY16" fmla="*/ 4959205 h 6578439"/>
                <a:gd name="connsiteX17" fmla="*/ 5836127 w 5890491"/>
                <a:gd name="connsiteY17" fmla="*/ 4792052 h 6578439"/>
                <a:gd name="connsiteX18" fmla="*/ 5890491 w 5890491"/>
                <a:gd name="connsiteY18" fmla="*/ 4738662 h 6578439"/>
                <a:gd name="connsiteX19" fmla="*/ 5890491 w 5890491"/>
                <a:gd name="connsiteY19" fmla="*/ 5821964 h 6578439"/>
                <a:gd name="connsiteX20" fmla="*/ 5802001 w 5890491"/>
                <a:gd name="connsiteY20" fmla="*/ 5907904 h 6578439"/>
                <a:gd name="connsiteX21" fmla="*/ 5294358 w 5890491"/>
                <a:gd name="connsiteY21" fmla="*/ 6397505 h 6578439"/>
                <a:gd name="connsiteX22" fmla="*/ 5077178 w 5890491"/>
                <a:gd name="connsiteY22" fmla="*/ 6578439 h 6578439"/>
                <a:gd name="connsiteX23" fmla="*/ 1567290 w 5890491"/>
                <a:gd name="connsiteY23" fmla="*/ 6578439 h 6578439"/>
                <a:gd name="connsiteX24" fmla="*/ 1508588 w 5890491"/>
                <a:gd name="connsiteY24" fmla="*/ 6535186 h 6578439"/>
                <a:gd name="connsiteX25" fmla="*/ 826498 w 5890491"/>
                <a:gd name="connsiteY25" fmla="*/ 5876034 h 6578439"/>
                <a:gd name="connsiteX26" fmla="*/ 122403 w 5890491"/>
                <a:gd name="connsiteY26" fmla="*/ 3255655 h 6578439"/>
                <a:gd name="connsiteX27" fmla="*/ 1061197 w 5890491"/>
                <a:gd name="connsiteY27" fmla="*/ 984650 h 6578439"/>
                <a:gd name="connsiteX28" fmla="*/ 3517682 w 5890491"/>
                <a:gd name="connsiteY28" fmla="*/ 0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890491" h="6578439">
                  <a:moveTo>
                    <a:pt x="3517682" y="0"/>
                  </a:moveTo>
                  <a:cubicBezTo>
                    <a:pt x="4402017" y="0"/>
                    <a:pt x="5213742" y="315483"/>
                    <a:pt x="5849513" y="841730"/>
                  </a:cubicBezTo>
                  <a:lnTo>
                    <a:pt x="5890491" y="879061"/>
                  </a:lnTo>
                  <a:lnTo>
                    <a:pt x="5890491" y="2034114"/>
                  </a:lnTo>
                  <a:lnTo>
                    <a:pt x="5757065" y="1854938"/>
                  </a:lnTo>
                  <a:cubicBezTo>
                    <a:pt x="5696443" y="1781264"/>
                    <a:pt x="5632076" y="1710299"/>
                    <a:pt x="5564060" y="1642182"/>
                  </a:cubicBezTo>
                  <a:cubicBezTo>
                    <a:pt x="5015393" y="1092636"/>
                    <a:pt x="4288592" y="790012"/>
                    <a:pt x="3517551" y="790012"/>
                  </a:cubicBezTo>
                  <a:cubicBezTo>
                    <a:pt x="2701750" y="790012"/>
                    <a:pt x="2131676" y="1015335"/>
                    <a:pt x="1611552" y="1543282"/>
                  </a:cubicBezTo>
                  <a:cubicBezTo>
                    <a:pt x="1435754" y="1721722"/>
                    <a:pt x="1375945" y="1822729"/>
                    <a:pt x="1340656" y="1897925"/>
                  </a:cubicBezTo>
                  <a:cubicBezTo>
                    <a:pt x="1289148" y="2007623"/>
                    <a:pt x="1252432" y="2155907"/>
                    <a:pt x="1201705" y="2361213"/>
                  </a:cubicBezTo>
                  <a:cubicBezTo>
                    <a:pt x="1133721" y="2635919"/>
                    <a:pt x="1040568" y="3012290"/>
                    <a:pt x="852705" y="3529176"/>
                  </a:cubicBezTo>
                  <a:cubicBezTo>
                    <a:pt x="749952" y="3811784"/>
                    <a:pt x="753584" y="4108747"/>
                    <a:pt x="863863" y="4437051"/>
                  </a:cubicBezTo>
                  <a:cubicBezTo>
                    <a:pt x="964800" y="4737438"/>
                    <a:pt x="1154869" y="5055603"/>
                    <a:pt x="1413569" y="5357174"/>
                  </a:cubicBezTo>
                  <a:cubicBezTo>
                    <a:pt x="1718326" y="5712343"/>
                    <a:pt x="2021008" y="5969404"/>
                    <a:pt x="2339129" y="6143367"/>
                  </a:cubicBezTo>
                  <a:cubicBezTo>
                    <a:pt x="2679565" y="6329577"/>
                    <a:pt x="3039591" y="6420049"/>
                    <a:pt x="3439449" y="6420049"/>
                  </a:cubicBezTo>
                  <a:cubicBezTo>
                    <a:pt x="4142246" y="6420049"/>
                    <a:pt x="4633828" y="5976251"/>
                    <a:pt x="5251388" y="5349009"/>
                  </a:cubicBezTo>
                  <a:cubicBezTo>
                    <a:pt x="5389949" y="5208364"/>
                    <a:pt x="5526047" y="5081677"/>
                    <a:pt x="5657731" y="4959205"/>
                  </a:cubicBezTo>
                  <a:cubicBezTo>
                    <a:pt x="5719520" y="4901722"/>
                    <a:pt x="5779200" y="4846206"/>
                    <a:pt x="5836127" y="4792052"/>
                  </a:cubicBezTo>
                  <a:lnTo>
                    <a:pt x="5890491" y="4738662"/>
                  </a:lnTo>
                  <a:lnTo>
                    <a:pt x="5890491" y="5821964"/>
                  </a:lnTo>
                  <a:lnTo>
                    <a:pt x="5802001" y="5907904"/>
                  </a:lnTo>
                  <a:cubicBezTo>
                    <a:pt x="5634962" y="6077456"/>
                    <a:pt x="5467509" y="6243625"/>
                    <a:pt x="5294358" y="6397505"/>
                  </a:cubicBezTo>
                  <a:lnTo>
                    <a:pt x="5077178" y="6578439"/>
                  </a:lnTo>
                  <a:lnTo>
                    <a:pt x="1567290" y="6578439"/>
                  </a:lnTo>
                  <a:lnTo>
                    <a:pt x="1508588" y="6535186"/>
                  </a:lnTo>
                  <a:cubicBezTo>
                    <a:pt x="1263991" y="6345442"/>
                    <a:pt x="1038054" y="6122666"/>
                    <a:pt x="826498" y="5876034"/>
                  </a:cubicBezTo>
                  <a:cubicBezTo>
                    <a:pt x="261613" y="5217713"/>
                    <a:pt x="-239182" y="4250314"/>
                    <a:pt x="122403" y="3255655"/>
                  </a:cubicBezTo>
                  <a:cubicBezTo>
                    <a:pt x="607497" y="1921629"/>
                    <a:pt x="393040" y="1662857"/>
                    <a:pt x="1061197" y="984650"/>
                  </a:cubicBezTo>
                  <a:cubicBezTo>
                    <a:pt x="1729484" y="306444"/>
                    <a:pt x="2498060" y="0"/>
                    <a:pt x="3517682" y="0"/>
                  </a:cubicBezTo>
                  <a:close/>
                </a:path>
              </a:pathLst>
            </a:custGeom>
            <a:gradFill flip="none" rotWithShape="1">
              <a:gsLst>
                <a:gs pos="2000">
                  <a:schemeClr val="bg1"/>
                </a:gs>
                <a:gs pos="16000">
                  <a:schemeClr val="accent6">
                    <a:alpha val="10000"/>
                  </a:schemeClr>
                </a:gs>
                <a:gs pos="100000">
                  <a:schemeClr val="bg1">
                    <a:alpha val="10000"/>
                  </a:schemeClr>
                </a:gs>
                <a:gs pos="85000">
                  <a:schemeClr val="accent1">
                    <a:alpha val="1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Freeform: Shape 28">
              <a:extLst>
                <a:ext uri="{FF2B5EF4-FFF2-40B4-BE49-F238E27FC236}">
                  <a16:creationId xmlns:a16="http://schemas.microsoft.com/office/drawing/2014/main" id="{ED519330-E5F1-4248-B58C-1AA0D9E6DA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01024" y="52997"/>
              <a:ext cx="6093362" cy="6805004"/>
            </a:xfrm>
            <a:custGeom>
              <a:avLst/>
              <a:gdLst>
                <a:gd name="connsiteX0" fmla="*/ 5890490 w 5890490"/>
                <a:gd name="connsiteY0" fmla="*/ 5389037 h 6578439"/>
                <a:gd name="connsiteX1" fmla="*/ 5890490 w 5890490"/>
                <a:gd name="connsiteY1" fmla="*/ 5855587 h 6578439"/>
                <a:gd name="connsiteX2" fmla="*/ 5784593 w 5890490"/>
                <a:gd name="connsiteY2" fmla="*/ 5962054 h 6578439"/>
                <a:gd name="connsiteX3" fmla="*/ 5663414 w 5890490"/>
                <a:gd name="connsiteY3" fmla="*/ 6082564 h 6578439"/>
                <a:gd name="connsiteX4" fmla="*/ 5147099 w 5890490"/>
                <a:gd name="connsiteY4" fmla="*/ 6547726 h 6578439"/>
                <a:gd name="connsiteX5" fmla="*/ 5105015 w 5890490"/>
                <a:gd name="connsiteY5" fmla="*/ 6578439 h 6578439"/>
                <a:gd name="connsiteX6" fmla="*/ 4385601 w 5890490"/>
                <a:gd name="connsiteY6" fmla="*/ 6578439 h 6578439"/>
                <a:gd name="connsiteX7" fmla="*/ 4507252 w 5890490"/>
                <a:gd name="connsiteY7" fmla="*/ 6515968 h 6578439"/>
                <a:gd name="connsiteX8" fmla="*/ 4909330 w 5890490"/>
                <a:gd name="connsiteY8" fmla="*/ 6253453 h 6578439"/>
                <a:gd name="connsiteX9" fmla="*/ 5411374 w 5890490"/>
                <a:gd name="connsiteY9" fmla="*/ 5828544 h 6578439"/>
                <a:gd name="connsiteX10" fmla="*/ 5533570 w 5890490"/>
                <a:gd name="connsiteY10" fmla="*/ 5714534 h 6578439"/>
                <a:gd name="connsiteX11" fmla="*/ 5657425 w 5890490"/>
                <a:gd name="connsiteY11" fmla="*/ 5597650 h 6578439"/>
                <a:gd name="connsiteX12" fmla="*/ 3336813 w 5890490"/>
                <a:gd name="connsiteY12" fmla="*/ 499 h 6578439"/>
                <a:gd name="connsiteX13" fmla="*/ 3513674 w 5890490"/>
                <a:gd name="connsiteY13" fmla="*/ 1202 h 6578439"/>
                <a:gd name="connsiteX14" fmla="*/ 3602743 w 5890490"/>
                <a:gd name="connsiteY14" fmla="*/ 4827 h 6578439"/>
                <a:gd name="connsiteX15" fmla="*/ 3647213 w 5890490"/>
                <a:gd name="connsiteY15" fmla="*/ 6703 h 6578439"/>
                <a:gd name="connsiteX16" fmla="*/ 3691684 w 5890490"/>
                <a:gd name="connsiteY16" fmla="*/ 9453 h 6578439"/>
                <a:gd name="connsiteX17" fmla="*/ 3868927 w 5890490"/>
                <a:gd name="connsiteY17" fmla="*/ 27080 h 6578439"/>
                <a:gd name="connsiteX18" fmla="*/ 5200872 w 5890490"/>
                <a:gd name="connsiteY18" fmla="*/ 472240 h 6578439"/>
                <a:gd name="connsiteX19" fmla="*/ 5772711 w 5890490"/>
                <a:gd name="connsiteY19" fmla="*/ 866334 h 6578439"/>
                <a:gd name="connsiteX20" fmla="*/ 5890490 w 5890490"/>
                <a:gd name="connsiteY20" fmla="*/ 972426 h 6578439"/>
                <a:gd name="connsiteX21" fmla="*/ 5890490 w 5890490"/>
                <a:gd name="connsiteY21" fmla="*/ 1158576 h 6578439"/>
                <a:gd name="connsiteX22" fmla="*/ 5676045 w 5890490"/>
                <a:gd name="connsiteY22" fmla="*/ 986969 h 6578439"/>
                <a:gd name="connsiteX23" fmla="*/ 5103776 w 5890490"/>
                <a:gd name="connsiteY23" fmla="*/ 655879 h 6578439"/>
                <a:gd name="connsiteX24" fmla="*/ 4482465 w 5890490"/>
                <a:gd name="connsiteY24" fmla="*/ 440363 h 6578439"/>
                <a:gd name="connsiteX25" fmla="*/ 4402444 w 5890490"/>
                <a:gd name="connsiteY25" fmla="*/ 422111 h 6578439"/>
                <a:gd name="connsiteX26" fmla="*/ 4322423 w 5890490"/>
                <a:gd name="connsiteY26" fmla="*/ 404610 h 6578439"/>
                <a:gd name="connsiteX27" fmla="*/ 4241892 w 5890490"/>
                <a:gd name="connsiteY27" fmla="*/ 389858 h 6578439"/>
                <a:gd name="connsiteX28" fmla="*/ 4201627 w 5890490"/>
                <a:gd name="connsiteY28" fmla="*/ 382483 h 6578439"/>
                <a:gd name="connsiteX29" fmla="*/ 4161234 w 5890490"/>
                <a:gd name="connsiteY29" fmla="*/ 375857 h 6578439"/>
                <a:gd name="connsiteX30" fmla="*/ 3999280 w 5890490"/>
                <a:gd name="connsiteY30" fmla="*/ 353606 h 6578439"/>
                <a:gd name="connsiteX31" fmla="*/ 3836817 w 5890490"/>
                <a:gd name="connsiteY31" fmla="*/ 338480 h 6578439"/>
                <a:gd name="connsiteX32" fmla="*/ 3673972 w 5890490"/>
                <a:gd name="connsiteY32" fmla="*/ 330604 h 6578439"/>
                <a:gd name="connsiteX33" fmla="*/ 3511126 w 5890490"/>
                <a:gd name="connsiteY33" fmla="*/ 328978 h 6578439"/>
                <a:gd name="connsiteX34" fmla="*/ 3183142 w 5890490"/>
                <a:gd name="connsiteY34" fmla="*/ 342854 h 6578439"/>
                <a:gd name="connsiteX35" fmla="*/ 2541444 w 5890490"/>
                <a:gd name="connsiteY35" fmla="*/ 439988 h 6578439"/>
                <a:gd name="connsiteX36" fmla="*/ 1933895 w 5890490"/>
                <a:gd name="connsiteY36" fmla="*/ 650505 h 6578439"/>
                <a:gd name="connsiteX37" fmla="*/ 1378079 w 5890490"/>
                <a:gd name="connsiteY37" fmla="*/ 983905 h 6578439"/>
                <a:gd name="connsiteX38" fmla="*/ 1312967 w 5890490"/>
                <a:gd name="connsiteY38" fmla="*/ 1033660 h 6578439"/>
                <a:gd name="connsiteX39" fmla="*/ 1248364 w 5890490"/>
                <a:gd name="connsiteY39" fmla="*/ 1084413 h 6578439"/>
                <a:gd name="connsiteX40" fmla="*/ 1185163 w 5890490"/>
                <a:gd name="connsiteY40" fmla="*/ 1137168 h 6578439"/>
                <a:gd name="connsiteX41" fmla="*/ 1122852 w 5890490"/>
                <a:gd name="connsiteY41" fmla="*/ 1190922 h 6578439"/>
                <a:gd name="connsiteX42" fmla="*/ 892092 w 5890490"/>
                <a:gd name="connsiteY42" fmla="*/ 1421440 h 6578439"/>
                <a:gd name="connsiteX43" fmla="*/ 707202 w 5890490"/>
                <a:gd name="connsiteY43" fmla="*/ 1684212 h 6578439"/>
                <a:gd name="connsiteX44" fmla="*/ 670121 w 5890490"/>
                <a:gd name="connsiteY44" fmla="*/ 1756093 h 6578439"/>
                <a:gd name="connsiteX45" fmla="*/ 637630 w 5890490"/>
                <a:gd name="connsiteY45" fmla="*/ 1830724 h 6578439"/>
                <a:gd name="connsiteX46" fmla="*/ 607685 w 5890490"/>
                <a:gd name="connsiteY46" fmla="*/ 1907105 h 6578439"/>
                <a:gd name="connsiteX47" fmla="*/ 580034 w 5890490"/>
                <a:gd name="connsiteY47" fmla="*/ 1984986 h 6578439"/>
                <a:gd name="connsiteX48" fmla="*/ 481919 w 5890490"/>
                <a:gd name="connsiteY48" fmla="*/ 2304386 h 6578439"/>
                <a:gd name="connsiteX49" fmla="*/ 433881 w 5890490"/>
                <a:gd name="connsiteY49" fmla="*/ 2465399 h 6578439"/>
                <a:gd name="connsiteX50" fmla="*/ 384442 w 5890490"/>
                <a:gd name="connsiteY50" fmla="*/ 2626163 h 6578439"/>
                <a:gd name="connsiteX51" fmla="*/ 166039 w 5890490"/>
                <a:gd name="connsiteY51" fmla="*/ 3261338 h 6578439"/>
                <a:gd name="connsiteX52" fmla="*/ 56202 w 5890490"/>
                <a:gd name="connsiteY52" fmla="*/ 3910265 h 6578439"/>
                <a:gd name="connsiteX53" fmla="*/ 93664 w 5890490"/>
                <a:gd name="connsiteY53" fmla="*/ 4237292 h 6578439"/>
                <a:gd name="connsiteX54" fmla="*/ 111758 w 5890490"/>
                <a:gd name="connsiteY54" fmla="*/ 4317548 h 6578439"/>
                <a:gd name="connsiteX55" fmla="*/ 133038 w 5890490"/>
                <a:gd name="connsiteY55" fmla="*/ 4397054 h 6578439"/>
                <a:gd name="connsiteX56" fmla="*/ 157757 w 5890490"/>
                <a:gd name="connsiteY56" fmla="*/ 4475560 h 6578439"/>
                <a:gd name="connsiteX57" fmla="*/ 185153 w 5890490"/>
                <a:gd name="connsiteY57" fmla="*/ 4553066 h 6578439"/>
                <a:gd name="connsiteX58" fmla="*/ 493642 w 5890490"/>
                <a:gd name="connsiteY58" fmla="*/ 5132239 h 6578439"/>
                <a:gd name="connsiteX59" fmla="*/ 914391 w 5890490"/>
                <a:gd name="connsiteY59" fmla="*/ 5636528 h 6578439"/>
                <a:gd name="connsiteX60" fmla="*/ 1402034 w 5890490"/>
                <a:gd name="connsiteY60" fmla="*/ 6076188 h 6578439"/>
                <a:gd name="connsiteX61" fmla="*/ 1664397 w 5890490"/>
                <a:gd name="connsiteY61" fmla="*/ 6267079 h 6578439"/>
                <a:gd name="connsiteX62" fmla="*/ 1938992 w 5890490"/>
                <a:gd name="connsiteY62" fmla="*/ 6434343 h 6578439"/>
                <a:gd name="connsiteX63" fmla="*/ 2225931 w 5890490"/>
                <a:gd name="connsiteY63" fmla="*/ 6574322 h 6578439"/>
                <a:gd name="connsiteX64" fmla="*/ 2236328 w 5890490"/>
                <a:gd name="connsiteY64" fmla="*/ 6578439 h 6578439"/>
                <a:gd name="connsiteX65" fmla="*/ 1504665 w 5890490"/>
                <a:gd name="connsiteY65" fmla="*/ 6578439 h 6578439"/>
                <a:gd name="connsiteX66" fmla="*/ 1456827 w 5890490"/>
                <a:gd name="connsiteY66" fmla="*/ 6543476 h 6578439"/>
                <a:gd name="connsiteX67" fmla="*/ 1188475 w 5890490"/>
                <a:gd name="connsiteY67" fmla="*/ 6314083 h 6578439"/>
                <a:gd name="connsiteX68" fmla="*/ 721728 w 5890490"/>
                <a:gd name="connsiteY68" fmla="*/ 5798666 h 6578439"/>
                <a:gd name="connsiteX69" fmla="*/ 344175 w 5890490"/>
                <a:gd name="connsiteY69" fmla="*/ 5219495 h 6578439"/>
                <a:gd name="connsiteX70" fmla="*/ 87293 w 5890490"/>
                <a:gd name="connsiteY70" fmla="*/ 4583569 h 6578439"/>
                <a:gd name="connsiteX71" fmla="*/ 65886 w 5890490"/>
                <a:gd name="connsiteY71" fmla="*/ 4500813 h 6578439"/>
                <a:gd name="connsiteX72" fmla="*/ 47409 w 5890490"/>
                <a:gd name="connsiteY72" fmla="*/ 4417431 h 6578439"/>
                <a:gd name="connsiteX73" fmla="*/ 39000 w 5890490"/>
                <a:gd name="connsiteY73" fmla="*/ 4375677 h 6578439"/>
                <a:gd name="connsiteX74" fmla="*/ 31610 w 5890490"/>
                <a:gd name="connsiteY74" fmla="*/ 4333674 h 6578439"/>
                <a:gd name="connsiteX75" fmla="*/ 18868 w 5890490"/>
                <a:gd name="connsiteY75" fmla="*/ 4249417 h 6578439"/>
                <a:gd name="connsiteX76" fmla="*/ 646 w 5890490"/>
                <a:gd name="connsiteY76" fmla="*/ 3910265 h 6578439"/>
                <a:gd name="connsiteX77" fmla="*/ 130234 w 5890490"/>
                <a:gd name="connsiteY77" fmla="*/ 3248337 h 6578439"/>
                <a:gd name="connsiteX78" fmla="*/ 335383 w 5890490"/>
                <a:gd name="connsiteY78" fmla="*/ 2611911 h 6578439"/>
                <a:gd name="connsiteX79" fmla="*/ 487272 w 5890490"/>
                <a:gd name="connsiteY79" fmla="*/ 1958609 h 6578439"/>
                <a:gd name="connsiteX80" fmla="*/ 508550 w 5890490"/>
                <a:gd name="connsiteY80" fmla="*/ 1876227 h 6578439"/>
                <a:gd name="connsiteX81" fmla="*/ 531742 w 5890490"/>
                <a:gd name="connsiteY81" fmla="*/ 1793721 h 6578439"/>
                <a:gd name="connsiteX82" fmla="*/ 558245 w 5890490"/>
                <a:gd name="connsiteY82" fmla="*/ 1711465 h 6578439"/>
                <a:gd name="connsiteX83" fmla="*/ 590100 w 5890490"/>
                <a:gd name="connsiteY83" fmla="*/ 1630332 h 6578439"/>
                <a:gd name="connsiteX84" fmla="*/ 758680 w 5890490"/>
                <a:gd name="connsiteY84" fmla="*/ 1322433 h 6578439"/>
                <a:gd name="connsiteX85" fmla="*/ 976317 w 5890490"/>
                <a:gd name="connsiteY85" fmla="*/ 1049286 h 6578439"/>
                <a:gd name="connsiteX86" fmla="*/ 1035314 w 5890490"/>
                <a:gd name="connsiteY86" fmla="*/ 985406 h 6578439"/>
                <a:gd name="connsiteX87" fmla="*/ 1095329 w 5890490"/>
                <a:gd name="connsiteY87" fmla="*/ 922526 h 6578439"/>
                <a:gd name="connsiteX88" fmla="*/ 1157384 w 5890490"/>
                <a:gd name="connsiteY88" fmla="*/ 861271 h 6578439"/>
                <a:gd name="connsiteX89" fmla="*/ 1220841 w 5890490"/>
                <a:gd name="connsiteY89" fmla="*/ 801017 h 6578439"/>
                <a:gd name="connsiteX90" fmla="*/ 1286462 w 5890490"/>
                <a:gd name="connsiteY90" fmla="*/ 742886 h 6578439"/>
                <a:gd name="connsiteX91" fmla="*/ 1353233 w 5890490"/>
                <a:gd name="connsiteY91" fmla="*/ 685632 h 6578439"/>
                <a:gd name="connsiteX92" fmla="*/ 1369924 w 5890490"/>
                <a:gd name="connsiteY92" fmla="*/ 671256 h 6578439"/>
                <a:gd name="connsiteX93" fmla="*/ 1387380 w 5890490"/>
                <a:gd name="connsiteY93" fmla="*/ 657755 h 6578439"/>
                <a:gd name="connsiteX94" fmla="*/ 1422422 w 5890490"/>
                <a:gd name="connsiteY94" fmla="*/ 630877 h 6578439"/>
                <a:gd name="connsiteX95" fmla="*/ 1492759 w 5890490"/>
                <a:gd name="connsiteY95" fmla="*/ 577248 h 6578439"/>
                <a:gd name="connsiteX96" fmla="*/ 1528820 w 5890490"/>
                <a:gd name="connsiteY96" fmla="*/ 551496 h 6578439"/>
                <a:gd name="connsiteX97" fmla="*/ 1565390 w 5890490"/>
                <a:gd name="connsiteY97" fmla="*/ 526370 h 6578439"/>
                <a:gd name="connsiteX98" fmla="*/ 1639040 w 5890490"/>
                <a:gd name="connsiteY98" fmla="*/ 476490 h 6578439"/>
                <a:gd name="connsiteX99" fmla="*/ 1792075 w 5890490"/>
                <a:gd name="connsiteY99" fmla="*/ 384859 h 6578439"/>
                <a:gd name="connsiteX100" fmla="*/ 2455943 w 5890490"/>
                <a:gd name="connsiteY100" fmla="*/ 117836 h 6578439"/>
                <a:gd name="connsiteX101" fmla="*/ 3159952 w 5890490"/>
                <a:gd name="connsiteY101" fmla="*/ 7203 h 6578439"/>
                <a:gd name="connsiteX102" fmla="*/ 3336813 w 5890490"/>
                <a:gd name="connsiteY102" fmla="*/ 499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5890490" h="6578439">
                  <a:moveTo>
                    <a:pt x="5890490" y="5389037"/>
                  </a:moveTo>
                  <a:lnTo>
                    <a:pt x="5890490" y="5855587"/>
                  </a:lnTo>
                  <a:lnTo>
                    <a:pt x="5784593" y="5962054"/>
                  </a:lnTo>
                  <a:cubicBezTo>
                    <a:pt x="5744454" y="6002308"/>
                    <a:pt x="5704062" y="6042436"/>
                    <a:pt x="5663414" y="6082564"/>
                  </a:cubicBezTo>
                  <a:cubicBezTo>
                    <a:pt x="5500314" y="6242577"/>
                    <a:pt x="5330970" y="6400714"/>
                    <a:pt x="5147099" y="6547726"/>
                  </a:cubicBezTo>
                  <a:lnTo>
                    <a:pt x="5105015" y="6578439"/>
                  </a:lnTo>
                  <a:lnTo>
                    <a:pt x="4385601" y="6578439"/>
                  </a:lnTo>
                  <a:lnTo>
                    <a:pt x="4507252" y="6515968"/>
                  </a:lnTo>
                  <a:cubicBezTo>
                    <a:pt x="4645901" y="6439679"/>
                    <a:pt x="4779837" y="6350961"/>
                    <a:pt x="4909330" y="6253453"/>
                  </a:cubicBezTo>
                  <a:cubicBezTo>
                    <a:pt x="5082369" y="6123567"/>
                    <a:pt x="5248145" y="5979180"/>
                    <a:pt x="5411374" y="5828544"/>
                  </a:cubicBezTo>
                  <a:cubicBezTo>
                    <a:pt x="5452149" y="5790791"/>
                    <a:pt x="5492924" y="5752788"/>
                    <a:pt x="5533570" y="5714534"/>
                  </a:cubicBezTo>
                  <a:lnTo>
                    <a:pt x="5657425" y="5597650"/>
                  </a:lnTo>
                  <a:close/>
                  <a:moveTo>
                    <a:pt x="3336813" y="499"/>
                  </a:moveTo>
                  <a:cubicBezTo>
                    <a:pt x="3395682" y="-392"/>
                    <a:pt x="3454550" y="-48"/>
                    <a:pt x="3513674" y="1202"/>
                  </a:cubicBezTo>
                  <a:lnTo>
                    <a:pt x="3602743" y="4827"/>
                  </a:lnTo>
                  <a:lnTo>
                    <a:pt x="3647213" y="6703"/>
                  </a:lnTo>
                  <a:cubicBezTo>
                    <a:pt x="3661994" y="7327"/>
                    <a:pt x="3676903" y="7703"/>
                    <a:pt x="3691684" y="9453"/>
                  </a:cubicBezTo>
                  <a:lnTo>
                    <a:pt x="3868927" y="27080"/>
                  </a:lnTo>
                  <a:cubicBezTo>
                    <a:pt x="4340645" y="85584"/>
                    <a:pt x="4795160" y="243221"/>
                    <a:pt x="5200872" y="472240"/>
                  </a:cubicBezTo>
                  <a:cubicBezTo>
                    <a:pt x="5403855" y="587124"/>
                    <a:pt x="5594988" y="719447"/>
                    <a:pt x="5772711" y="866334"/>
                  </a:cubicBezTo>
                  <a:lnTo>
                    <a:pt x="5890490" y="972426"/>
                  </a:lnTo>
                  <a:lnTo>
                    <a:pt x="5890490" y="1158576"/>
                  </a:lnTo>
                  <a:lnTo>
                    <a:pt x="5676045" y="986969"/>
                  </a:lnTo>
                  <a:cubicBezTo>
                    <a:pt x="5496587" y="857740"/>
                    <a:pt x="5304275" y="746699"/>
                    <a:pt x="5103776" y="655879"/>
                  </a:cubicBezTo>
                  <a:cubicBezTo>
                    <a:pt x="4903214" y="564747"/>
                    <a:pt x="4695006" y="492492"/>
                    <a:pt x="4482465" y="440363"/>
                  </a:cubicBezTo>
                  <a:lnTo>
                    <a:pt x="4402444" y="422111"/>
                  </a:lnTo>
                  <a:cubicBezTo>
                    <a:pt x="4375813" y="416111"/>
                    <a:pt x="4349436" y="408859"/>
                    <a:pt x="4322423" y="404610"/>
                  </a:cubicBezTo>
                  <a:lnTo>
                    <a:pt x="4241892" y="389858"/>
                  </a:lnTo>
                  <a:lnTo>
                    <a:pt x="4201627" y="382483"/>
                  </a:lnTo>
                  <a:cubicBezTo>
                    <a:pt x="4188248" y="379983"/>
                    <a:pt x="4174869" y="377483"/>
                    <a:pt x="4161234" y="375857"/>
                  </a:cubicBezTo>
                  <a:cubicBezTo>
                    <a:pt x="4107208" y="368482"/>
                    <a:pt x="4053308" y="360482"/>
                    <a:pt x="3999280" y="353606"/>
                  </a:cubicBezTo>
                  <a:cubicBezTo>
                    <a:pt x="3944999" y="348855"/>
                    <a:pt x="3890844" y="343854"/>
                    <a:pt x="3836817" y="338480"/>
                  </a:cubicBezTo>
                  <a:lnTo>
                    <a:pt x="3673972" y="330604"/>
                  </a:lnTo>
                  <a:cubicBezTo>
                    <a:pt x="3619690" y="329104"/>
                    <a:pt x="3565281" y="329604"/>
                    <a:pt x="3511126" y="328978"/>
                  </a:cubicBezTo>
                  <a:cubicBezTo>
                    <a:pt x="3402054" y="330728"/>
                    <a:pt x="3291706" y="334604"/>
                    <a:pt x="3183142" y="342854"/>
                  </a:cubicBezTo>
                  <a:cubicBezTo>
                    <a:pt x="2965505" y="358855"/>
                    <a:pt x="2750670" y="389733"/>
                    <a:pt x="2541444" y="439988"/>
                  </a:cubicBezTo>
                  <a:cubicBezTo>
                    <a:pt x="2332216" y="490117"/>
                    <a:pt x="2128850" y="559997"/>
                    <a:pt x="1933895" y="650505"/>
                  </a:cubicBezTo>
                  <a:cubicBezTo>
                    <a:pt x="1738939" y="741261"/>
                    <a:pt x="1553540" y="854146"/>
                    <a:pt x="1378079" y="983905"/>
                  </a:cubicBezTo>
                  <a:lnTo>
                    <a:pt x="1312967" y="1033660"/>
                  </a:lnTo>
                  <a:cubicBezTo>
                    <a:pt x="1291178" y="1050286"/>
                    <a:pt x="1269006" y="1066412"/>
                    <a:pt x="1248364" y="1084413"/>
                  </a:cubicBezTo>
                  <a:lnTo>
                    <a:pt x="1185163" y="1137168"/>
                  </a:lnTo>
                  <a:cubicBezTo>
                    <a:pt x="1164138" y="1154794"/>
                    <a:pt x="1142603" y="1172046"/>
                    <a:pt x="1122852" y="1190922"/>
                  </a:cubicBezTo>
                  <a:cubicBezTo>
                    <a:pt x="1041557" y="1264303"/>
                    <a:pt x="961663" y="1339309"/>
                    <a:pt x="892092" y="1421440"/>
                  </a:cubicBezTo>
                  <a:cubicBezTo>
                    <a:pt x="819589" y="1501822"/>
                    <a:pt x="759827" y="1590329"/>
                    <a:pt x="707202" y="1684212"/>
                  </a:cubicBezTo>
                  <a:cubicBezTo>
                    <a:pt x="694715" y="1708089"/>
                    <a:pt x="682227" y="1731841"/>
                    <a:pt x="670121" y="1756093"/>
                  </a:cubicBezTo>
                  <a:lnTo>
                    <a:pt x="637630" y="1830724"/>
                  </a:lnTo>
                  <a:cubicBezTo>
                    <a:pt x="626161" y="1855350"/>
                    <a:pt x="617624" y="1881603"/>
                    <a:pt x="607685" y="1907105"/>
                  </a:cubicBezTo>
                  <a:cubicBezTo>
                    <a:pt x="598128" y="1932857"/>
                    <a:pt x="588317" y="1958483"/>
                    <a:pt x="580034" y="1984986"/>
                  </a:cubicBezTo>
                  <a:cubicBezTo>
                    <a:pt x="544611" y="2089620"/>
                    <a:pt x="513393" y="2197128"/>
                    <a:pt x="481919" y="2304386"/>
                  </a:cubicBezTo>
                  <a:lnTo>
                    <a:pt x="433881" y="2465399"/>
                  </a:lnTo>
                  <a:lnTo>
                    <a:pt x="384442" y="2626163"/>
                  </a:lnTo>
                  <a:cubicBezTo>
                    <a:pt x="317672" y="2839680"/>
                    <a:pt x="243129" y="3050946"/>
                    <a:pt x="166039" y="3261338"/>
                  </a:cubicBezTo>
                  <a:cubicBezTo>
                    <a:pt x="88822" y="3468979"/>
                    <a:pt x="50850" y="3690248"/>
                    <a:pt x="56202" y="3910265"/>
                  </a:cubicBezTo>
                  <a:cubicBezTo>
                    <a:pt x="58495" y="4020274"/>
                    <a:pt x="71493" y="4129783"/>
                    <a:pt x="93664" y="4237292"/>
                  </a:cubicBezTo>
                  <a:cubicBezTo>
                    <a:pt x="99143" y="4264168"/>
                    <a:pt x="104623" y="4291045"/>
                    <a:pt x="111758" y="4317548"/>
                  </a:cubicBezTo>
                  <a:cubicBezTo>
                    <a:pt x="118384" y="4344176"/>
                    <a:pt x="124627" y="4370802"/>
                    <a:pt x="133038" y="4397054"/>
                  </a:cubicBezTo>
                  <a:cubicBezTo>
                    <a:pt x="140810" y="4423307"/>
                    <a:pt x="148456" y="4449683"/>
                    <a:pt x="157757" y="4475560"/>
                  </a:cubicBezTo>
                  <a:cubicBezTo>
                    <a:pt x="166549" y="4501562"/>
                    <a:pt x="175087" y="4527564"/>
                    <a:pt x="185153" y="4553066"/>
                  </a:cubicBezTo>
                  <a:cubicBezTo>
                    <a:pt x="262371" y="4758458"/>
                    <a:pt x="368895" y="4951974"/>
                    <a:pt x="493642" y="5132239"/>
                  </a:cubicBezTo>
                  <a:cubicBezTo>
                    <a:pt x="618389" y="5312627"/>
                    <a:pt x="760846" y="5480391"/>
                    <a:pt x="914391" y="5636528"/>
                  </a:cubicBezTo>
                  <a:cubicBezTo>
                    <a:pt x="1069081" y="5793166"/>
                    <a:pt x="1231544" y="5941677"/>
                    <a:pt x="1402034" y="6076188"/>
                  </a:cubicBezTo>
                  <a:cubicBezTo>
                    <a:pt x="1487535" y="6143320"/>
                    <a:pt x="1574565" y="6207574"/>
                    <a:pt x="1664397" y="6267079"/>
                  </a:cubicBezTo>
                  <a:cubicBezTo>
                    <a:pt x="1753592" y="6327459"/>
                    <a:pt x="1845336" y="6383088"/>
                    <a:pt x="1938992" y="6434343"/>
                  </a:cubicBezTo>
                  <a:cubicBezTo>
                    <a:pt x="2032647" y="6485659"/>
                    <a:pt x="2128309" y="6532600"/>
                    <a:pt x="2225931" y="6574322"/>
                  </a:cubicBezTo>
                  <a:lnTo>
                    <a:pt x="2236328" y="6578439"/>
                  </a:lnTo>
                  <a:lnTo>
                    <a:pt x="1504665" y="6578439"/>
                  </a:lnTo>
                  <a:lnTo>
                    <a:pt x="1456827" y="6543476"/>
                  </a:lnTo>
                  <a:cubicBezTo>
                    <a:pt x="1363554" y="6470595"/>
                    <a:pt x="1273848" y="6394340"/>
                    <a:pt x="1188475" y="6314083"/>
                  </a:cubicBezTo>
                  <a:cubicBezTo>
                    <a:pt x="1017856" y="6153445"/>
                    <a:pt x="863803" y="5979931"/>
                    <a:pt x="721728" y="5798666"/>
                  </a:cubicBezTo>
                  <a:cubicBezTo>
                    <a:pt x="579397" y="5616027"/>
                    <a:pt x="452103" y="5422511"/>
                    <a:pt x="344175" y="5219495"/>
                  </a:cubicBezTo>
                  <a:cubicBezTo>
                    <a:pt x="236505" y="5016354"/>
                    <a:pt x="147946" y="4803586"/>
                    <a:pt x="87293" y="4583569"/>
                  </a:cubicBezTo>
                  <a:cubicBezTo>
                    <a:pt x="79138" y="4556193"/>
                    <a:pt x="72639" y="4528440"/>
                    <a:pt x="65886" y="4500813"/>
                  </a:cubicBezTo>
                  <a:cubicBezTo>
                    <a:pt x="58751" y="4473311"/>
                    <a:pt x="53144" y="4445308"/>
                    <a:pt x="47409" y="4417431"/>
                  </a:cubicBezTo>
                  <a:cubicBezTo>
                    <a:pt x="44733" y="4403430"/>
                    <a:pt x="41294" y="4389679"/>
                    <a:pt x="39000" y="4375677"/>
                  </a:cubicBezTo>
                  <a:lnTo>
                    <a:pt x="31610" y="4333674"/>
                  </a:lnTo>
                  <a:cubicBezTo>
                    <a:pt x="26258" y="4305797"/>
                    <a:pt x="22563" y="4277544"/>
                    <a:pt x="18868" y="4249417"/>
                  </a:cubicBezTo>
                  <a:cubicBezTo>
                    <a:pt x="4214" y="4136784"/>
                    <a:pt x="-2158" y="4023275"/>
                    <a:pt x="646" y="3910265"/>
                  </a:cubicBezTo>
                  <a:cubicBezTo>
                    <a:pt x="5997" y="3683872"/>
                    <a:pt x="50596" y="3459605"/>
                    <a:pt x="130234" y="3248337"/>
                  </a:cubicBezTo>
                  <a:cubicBezTo>
                    <a:pt x="207961" y="3039196"/>
                    <a:pt x="278044" y="2827179"/>
                    <a:pt x="335383" y="2611911"/>
                  </a:cubicBezTo>
                  <a:cubicBezTo>
                    <a:pt x="393743" y="2396644"/>
                    <a:pt x="435792" y="2178627"/>
                    <a:pt x="487272" y="1958609"/>
                  </a:cubicBezTo>
                  <a:cubicBezTo>
                    <a:pt x="493259" y="1931107"/>
                    <a:pt x="501287" y="1903730"/>
                    <a:pt x="508550" y="1876227"/>
                  </a:cubicBezTo>
                  <a:cubicBezTo>
                    <a:pt x="516195" y="1848725"/>
                    <a:pt x="522312" y="1820972"/>
                    <a:pt x="531742" y="1793721"/>
                  </a:cubicBezTo>
                  <a:lnTo>
                    <a:pt x="558245" y="1711465"/>
                  </a:lnTo>
                  <a:cubicBezTo>
                    <a:pt x="568439" y="1684337"/>
                    <a:pt x="579652" y="1657459"/>
                    <a:pt x="590100" y="1630332"/>
                  </a:cubicBezTo>
                  <a:cubicBezTo>
                    <a:pt x="635080" y="1523075"/>
                    <a:pt x="690637" y="1417566"/>
                    <a:pt x="758680" y="1322433"/>
                  </a:cubicBezTo>
                  <a:cubicBezTo>
                    <a:pt x="824430" y="1225051"/>
                    <a:pt x="899610" y="1136168"/>
                    <a:pt x="976317" y="1049286"/>
                  </a:cubicBezTo>
                  <a:cubicBezTo>
                    <a:pt x="995049" y="1027035"/>
                    <a:pt x="1015436" y="1006533"/>
                    <a:pt x="1035314" y="985406"/>
                  </a:cubicBezTo>
                  <a:lnTo>
                    <a:pt x="1095329" y="922526"/>
                  </a:lnTo>
                  <a:cubicBezTo>
                    <a:pt x="1114953" y="901149"/>
                    <a:pt x="1136359" y="881397"/>
                    <a:pt x="1157384" y="861271"/>
                  </a:cubicBezTo>
                  <a:lnTo>
                    <a:pt x="1220841" y="801017"/>
                  </a:lnTo>
                  <a:cubicBezTo>
                    <a:pt x="1241610" y="780514"/>
                    <a:pt x="1264418" y="762014"/>
                    <a:pt x="1286462" y="742886"/>
                  </a:cubicBezTo>
                  <a:lnTo>
                    <a:pt x="1353233" y="685632"/>
                  </a:lnTo>
                  <a:lnTo>
                    <a:pt x="1369924" y="671256"/>
                  </a:lnTo>
                  <a:cubicBezTo>
                    <a:pt x="1375658" y="666631"/>
                    <a:pt x="1381520" y="662255"/>
                    <a:pt x="1387380" y="657755"/>
                  </a:cubicBezTo>
                  <a:lnTo>
                    <a:pt x="1422422" y="630877"/>
                  </a:lnTo>
                  <a:lnTo>
                    <a:pt x="1492759" y="577248"/>
                  </a:lnTo>
                  <a:cubicBezTo>
                    <a:pt x="1504355" y="567997"/>
                    <a:pt x="1516714" y="559997"/>
                    <a:pt x="1528820" y="551496"/>
                  </a:cubicBezTo>
                  <a:lnTo>
                    <a:pt x="1565390" y="526370"/>
                  </a:lnTo>
                  <a:lnTo>
                    <a:pt x="1639040" y="476490"/>
                  </a:lnTo>
                  <a:cubicBezTo>
                    <a:pt x="1689754" y="445613"/>
                    <a:pt x="1740723" y="414986"/>
                    <a:pt x="1792075" y="384859"/>
                  </a:cubicBezTo>
                  <a:cubicBezTo>
                    <a:pt x="2000282" y="268724"/>
                    <a:pt x="2224927" y="179467"/>
                    <a:pt x="2455943" y="117836"/>
                  </a:cubicBezTo>
                  <a:cubicBezTo>
                    <a:pt x="2687088" y="55957"/>
                    <a:pt x="2923964" y="21204"/>
                    <a:pt x="3159952" y="7203"/>
                  </a:cubicBezTo>
                  <a:cubicBezTo>
                    <a:pt x="3219076" y="3515"/>
                    <a:pt x="3277945" y="1389"/>
                    <a:pt x="3336813" y="499"/>
                  </a:cubicBezTo>
                  <a:close/>
                </a:path>
              </a:pathLst>
            </a:custGeom>
            <a:gradFill flip="none" rotWithShape="1">
              <a:gsLst>
                <a:gs pos="2000">
                  <a:schemeClr val="bg1">
                    <a:alpha val="10000"/>
                  </a:schemeClr>
                </a:gs>
                <a:gs pos="16000">
                  <a:schemeClr val="accent6">
                    <a:alpha val="5000"/>
                  </a:schemeClr>
                </a:gs>
                <a:gs pos="100000">
                  <a:schemeClr val="bg1">
                    <a:alpha val="10000"/>
                  </a:schemeClr>
                </a:gs>
                <a:gs pos="85000">
                  <a:schemeClr val="accent1">
                    <a:alpha val="1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6" name="Graphic 5" descr="Flowchart">
            <a:extLst>
              <a:ext uri="{FF2B5EF4-FFF2-40B4-BE49-F238E27FC236}">
                <a16:creationId xmlns:a16="http://schemas.microsoft.com/office/drawing/2014/main" id="{032F4842-6E1A-1DE3-AD69-B3B632A8534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729652" y="1859078"/>
            <a:ext cx="3821102" cy="3821102"/>
          </a:xfrm>
          <a:prstGeom prst="rect">
            <a:avLst/>
          </a:prstGeom>
          <a:ln>
            <a:noFill/>
          </a:ln>
        </p:spPr>
      </p:pic>
    </p:spTree>
    <p:extLst>
      <p:ext uri="{BB962C8B-B14F-4D97-AF65-F5344CB8AC3E}">
        <p14:creationId xmlns:p14="http://schemas.microsoft.com/office/powerpoint/2010/main" val="9680494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6A7475-EC35-E82D-53E6-345B080731C5}"/>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394B3084-C110-5C54-FFB5-5B54A5CE4086}"/>
              </a:ext>
            </a:extLst>
          </p:cNvPr>
          <p:cNvSpPr/>
          <p:nvPr/>
        </p:nvSpPr>
        <p:spPr>
          <a:xfrm>
            <a:off x="1" y="269719"/>
            <a:ext cx="8681292" cy="522215"/>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78"/>
            <a:endParaRPr lang="en-US" sz="1351">
              <a:solidFill>
                <a:prstClr val="white"/>
              </a:solidFill>
              <a:latin typeface="Times New Roman" panose="02020603050405020304" pitchFamily="18" charset="0"/>
              <a:cs typeface="Times New Roman" panose="02020603050405020304" pitchFamily="18" charset="0"/>
            </a:endParaRPr>
          </a:p>
        </p:txBody>
      </p:sp>
      <p:pic>
        <p:nvPicPr>
          <p:cNvPr id="9" name="Picture 8" descr="A blue text on a black background&#10;&#10;AI-generated content may be incorrect.">
            <a:extLst>
              <a:ext uri="{FF2B5EF4-FFF2-40B4-BE49-F238E27FC236}">
                <a16:creationId xmlns:a16="http://schemas.microsoft.com/office/drawing/2014/main" id="{F1920F56-41AB-C387-C426-2B65EC673EEC}"/>
              </a:ext>
            </a:extLst>
          </p:cNvPr>
          <p:cNvPicPr>
            <a:picLocks noChangeAspect="1"/>
          </p:cNvPicPr>
          <p:nvPr/>
        </p:nvPicPr>
        <p:blipFill>
          <a:blip r:embed="rId3"/>
          <a:stretch>
            <a:fillRect/>
          </a:stretch>
        </p:blipFill>
        <p:spPr>
          <a:xfrm>
            <a:off x="8681294" y="269719"/>
            <a:ext cx="3393194" cy="522215"/>
          </a:xfrm>
          <a:prstGeom prst="rect">
            <a:avLst/>
          </a:prstGeom>
        </p:spPr>
      </p:pic>
      <p:sp>
        <p:nvSpPr>
          <p:cNvPr id="2" name="TextBox 1">
            <a:extLst>
              <a:ext uri="{FF2B5EF4-FFF2-40B4-BE49-F238E27FC236}">
                <a16:creationId xmlns:a16="http://schemas.microsoft.com/office/drawing/2014/main" id="{2136C8EE-CE8D-914E-6F36-AC0EF2AD0FE6}"/>
              </a:ext>
            </a:extLst>
          </p:cNvPr>
          <p:cNvSpPr txBox="1"/>
          <p:nvPr/>
        </p:nvSpPr>
        <p:spPr>
          <a:xfrm>
            <a:off x="368300" y="330269"/>
            <a:ext cx="2427268" cy="400110"/>
          </a:xfrm>
          <a:prstGeom prst="rect">
            <a:avLst/>
          </a:prstGeom>
          <a:noFill/>
        </p:spPr>
        <p:txBody>
          <a:bodyPr wrap="none" rtlCol="0">
            <a:spAutoFit/>
          </a:bodyPr>
          <a:lstStyle/>
          <a:p>
            <a:r>
              <a:rPr lang="en-US" sz="2000" b="1" dirty="0">
                <a:solidFill>
                  <a:schemeClr val="bg1"/>
                </a:solidFill>
                <a:latin typeface="Times New Roman" panose="02020603050405020304" pitchFamily="18" charset="0"/>
                <a:cs typeface="Times New Roman" panose="02020603050405020304" pitchFamily="18" charset="0"/>
              </a:rPr>
              <a:t>End-to-End Pipeline</a:t>
            </a:r>
          </a:p>
        </p:txBody>
      </p:sp>
      <p:pic>
        <p:nvPicPr>
          <p:cNvPr id="5" name="Picture 4" descr="A diagram of a software system&#10;&#10;AI-generated content may be incorrect.">
            <a:extLst>
              <a:ext uri="{FF2B5EF4-FFF2-40B4-BE49-F238E27FC236}">
                <a16:creationId xmlns:a16="http://schemas.microsoft.com/office/drawing/2014/main" id="{05DD1F70-DC49-DBED-08E6-44C6AC5AB856}"/>
              </a:ext>
            </a:extLst>
          </p:cNvPr>
          <p:cNvPicPr>
            <a:picLocks noChangeAspect="1"/>
          </p:cNvPicPr>
          <p:nvPr/>
        </p:nvPicPr>
        <p:blipFill>
          <a:blip r:embed="rId4"/>
          <a:stretch>
            <a:fillRect/>
          </a:stretch>
        </p:blipFill>
        <p:spPr>
          <a:xfrm>
            <a:off x="226236" y="950834"/>
            <a:ext cx="11848252" cy="5310265"/>
          </a:xfrm>
          <a:prstGeom prst="rect">
            <a:avLst/>
          </a:prstGeom>
        </p:spPr>
      </p:pic>
    </p:spTree>
    <p:extLst>
      <p:ext uri="{BB962C8B-B14F-4D97-AF65-F5344CB8AC3E}">
        <p14:creationId xmlns:p14="http://schemas.microsoft.com/office/powerpoint/2010/main" val="5113511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08D640-4E58-3966-2021-11AD31D41FE0}"/>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AB54B45C-AA30-DC87-707F-73A05FD1EFE1}"/>
              </a:ext>
            </a:extLst>
          </p:cNvPr>
          <p:cNvSpPr/>
          <p:nvPr/>
        </p:nvSpPr>
        <p:spPr>
          <a:xfrm>
            <a:off x="1" y="269719"/>
            <a:ext cx="8681292" cy="522215"/>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78"/>
            <a:endParaRPr lang="en-US" sz="1351" dirty="0">
              <a:solidFill>
                <a:prstClr val="white"/>
              </a:solidFill>
              <a:latin typeface="Times New Roman" panose="02020603050405020304" pitchFamily="18" charset="0"/>
              <a:cs typeface="Times New Roman" panose="02020603050405020304" pitchFamily="18" charset="0"/>
            </a:endParaRPr>
          </a:p>
        </p:txBody>
      </p:sp>
      <p:pic>
        <p:nvPicPr>
          <p:cNvPr id="9" name="Picture 8" descr="A blue text on a black background&#10;&#10;AI-generated content may be incorrect.">
            <a:extLst>
              <a:ext uri="{FF2B5EF4-FFF2-40B4-BE49-F238E27FC236}">
                <a16:creationId xmlns:a16="http://schemas.microsoft.com/office/drawing/2014/main" id="{D27BF854-CD7A-42B1-5AB1-43CB410A5740}"/>
              </a:ext>
            </a:extLst>
          </p:cNvPr>
          <p:cNvPicPr>
            <a:picLocks noChangeAspect="1"/>
          </p:cNvPicPr>
          <p:nvPr/>
        </p:nvPicPr>
        <p:blipFill>
          <a:blip r:embed="rId3"/>
          <a:stretch>
            <a:fillRect/>
          </a:stretch>
        </p:blipFill>
        <p:spPr>
          <a:xfrm>
            <a:off x="8681294" y="269719"/>
            <a:ext cx="3393194" cy="522215"/>
          </a:xfrm>
          <a:prstGeom prst="rect">
            <a:avLst/>
          </a:prstGeom>
        </p:spPr>
      </p:pic>
      <p:sp>
        <p:nvSpPr>
          <p:cNvPr id="2" name="TextBox 1">
            <a:extLst>
              <a:ext uri="{FF2B5EF4-FFF2-40B4-BE49-F238E27FC236}">
                <a16:creationId xmlns:a16="http://schemas.microsoft.com/office/drawing/2014/main" id="{C29499D2-32B7-A720-A28B-8BF899650C49}"/>
              </a:ext>
            </a:extLst>
          </p:cNvPr>
          <p:cNvSpPr txBox="1"/>
          <p:nvPr/>
        </p:nvSpPr>
        <p:spPr>
          <a:xfrm>
            <a:off x="368300" y="330269"/>
            <a:ext cx="184731" cy="400110"/>
          </a:xfrm>
          <a:prstGeom prst="rect">
            <a:avLst/>
          </a:prstGeom>
          <a:noFill/>
        </p:spPr>
        <p:txBody>
          <a:bodyPr wrap="none" rtlCol="0">
            <a:spAutoFit/>
          </a:bodyPr>
          <a:lstStyle/>
          <a:p>
            <a:endParaRPr lang="en-US" sz="2000" b="1" dirty="0">
              <a:solidFill>
                <a:schemeClr val="bg1"/>
              </a:solidFill>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DE9D651A-9E6D-24CB-7A88-E10EBDFABD4D}"/>
              </a:ext>
            </a:extLst>
          </p:cNvPr>
          <p:cNvSpPr txBox="1"/>
          <p:nvPr/>
        </p:nvSpPr>
        <p:spPr>
          <a:xfrm>
            <a:off x="228600" y="361047"/>
            <a:ext cx="3246402" cy="400110"/>
          </a:xfrm>
          <a:prstGeom prst="rect">
            <a:avLst/>
          </a:prstGeom>
          <a:noFill/>
        </p:spPr>
        <p:txBody>
          <a:bodyPr wrap="none" rtlCol="0">
            <a:spAutoFit/>
          </a:bodyPr>
          <a:lstStyle/>
          <a:p>
            <a:r>
              <a:rPr lang="en-US" sz="2000" b="1" dirty="0">
                <a:solidFill>
                  <a:schemeClr val="bg1"/>
                </a:solidFill>
                <a:latin typeface="Times New Roman" panose="02020603050405020304" pitchFamily="18" charset="0"/>
                <a:cs typeface="Times New Roman" panose="02020603050405020304" pitchFamily="18" charset="0"/>
              </a:rPr>
              <a:t>Why not Speech-to-Speech?</a:t>
            </a:r>
          </a:p>
        </p:txBody>
      </p:sp>
      <p:sp>
        <p:nvSpPr>
          <p:cNvPr id="12" name="TextBox 11">
            <a:extLst>
              <a:ext uri="{FF2B5EF4-FFF2-40B4-BE49-F238E27FC236}">
                <a16:creationId xmlns:a16="http://schemas.microsoft.com/office/drawing/2014/main" id="{64CB47D7-280F-E83F-85AC-3C0AC6507493}"/>
              </a:ext>
            </a:extLst>
          </p:cNvPr>
          <p:cNvSpPr txBox="1"/>
          <p:nvPr/>
        </p:nvSpPr>
        <p:spPr>
          <a:xfrm>
            <a:off x="553031" y="1141834"/>
            <a:ext cx="10731500" cy="830997"/>
          </a:xfrm>
          <a:prstGeom prst="rect">
            <a:avLst/>
          </a:prstGeom>
          <a:noFill/>
        </p:spPr>
        <p:txBody>
          <a:bodyPr wrap="square">
            <a:spAutoFit/>
          </a:bodyPr>
          <a:lstStyle/>
          <a:p>
            <a:r>
              <a:rPr lang="en-US" sz="2400" dirty="0"/>
              <a:t>S2S models offer a seamless pipeline from input speech to output speech, with no manual stitching.</a:t>
            </a:r>
          </a:p>
        </p:txBody>
      </p:sp>
      <p:pic>
        <p:nvPicPr>
          <p:cNvPr id="5132" name="Picture 12" descr="Diagram of speech to speech translation">
            <a:extLst>
              <a:ext uri="{FF2B5EF4-FFF2-40B4-BE49-F238E27FC236}">
                <a16:creationId xmlns:a16="http://schemas.microsoft.com/office/drawing/2014/main" id="{58C90B81-72AC-6B45-5E15-9AADDAF82C0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8051" y="2455431"/>
            <a:ext cx="9941459" cy="1755339"/>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5967C74C-6533-4FDE-A6ED-6DA0F95607BC}"/>
              </a:ext>
            </a:extLst>
          </p:cNvPr>
          <p:cNvSpPr txBox="1"/>
          <p:nvPr/>
        </p:nvSpPr>
        <p:spPr>
          <a:xfrm>
            <a:off x="1851801" y="4968032"/>
            <a:ext cx="3329799" cy="523220"/>
          </a:xfrm>
          <a:prstGeom prst="rect">
            <a:avLst/>
          </a:prstGeom>
          <a:noFill/>
        </p:spPr>
        <p:txBody>
          <a:bodyPr wrap="square">
            <a:spAutoFit/>
          </a:bodyPr>
          <a:lstStyle/>
          <a:p>
            <a:r>
              <a:rPr lang="en-US" sz="2800" b="1" dirty="0"/>
              <a:t>Low Customization</a:t>
            </a:r>
          </a:p>
        </p:txBody>
      </p:sp>
      <p:sp>
        <p:nvSpPr>
          <p:cNvPr id="27" name="TextBox 26">
            <a:extLst>
              <a:ext uri="{FF2B5EF4-FFF2-40B4-BE49-F238E27FC236}">
                <a16:creationId xmlns:a16="http://schemas.microsoft.com/office/drawing/2014/main" id="{5262C00A-1207-8B7A-7F9C-67FDCF9626E1}"/>
              </a:ext>
            </a:extLst>
          </p:cNvPr>
          <p:cNvSpPr txBox="1"/>
          <p:nvPr/>
        </p:nvSpPr>
        <p:spPr>
          <a:xfrm>
            <a:off x="7292199" y="4885170"/>
            <a:ext cx="2657477" cy="523220"/>
          </a:xfrm>
          <a:prstGeom prst="rect">
            <a:avLst/>
          </a:prstGeom>
          <a:noFill/>
        </p:spPr>
        <p:txBody>
          <a:bodyPr wrap="square">
            <a:spAutoFit/>
          </a:bodyPr>
          <a:lstStyle/>
          <a:p>
            <a:r>
              <a:rPr lang="en-US" sz="2800" b="1" dirty="0"/>
              <a:t>Lack of Control</a:t>
            </a:r>
          </a:p>
        </p:txBody>
      </p:sp>
      <p:pic>
        <p:nvPicPr>
          <p:cNvPr id="28" name="Picture 27" descr="A hand holding a circle with a cross&#10;&#10;AI-generated content may be incorrect.">
            <a:extLst>
              <a:ext uri="{FF2B5EF4-FFF2-40B4-BE49-F238E27FC236}">
                <a16:creationId xmlns:a16="http://schemas.microsoft.com/office/drawing/2014/main" id="{94BCC1E1-DC7D-8DE1-17C8-97EA8B9CCEFD}"/>
              </a:ext>
            </a:extLst>
          </p:cNvPr>
          <p:cNvPicPr>
            <a:picLocks noChangeAspect="1"/>
          </p:cNvPicPr>
          <p:nvPr/>
        </p:nvPicPr>
        <p:blipFill>
          <a:blip r:embed="rId5"/>
          <a:stretch>
            <a:fillRect/>
          </a:stretch>
        </p:blipFill>
        <p:spPr>
          <a:xfrm>
            <a:off x="6619877" y="4848642"/>
            <a:ext cx="781050" cy="762000"/>
          </a:xfrm>
          <a:prstGeom prst="rect">
            <a:avLst/>
          </a:prstGeom>
        </p:spPr>
      </p:pic>
      <p:pic>
        <p:nvPicPr>
          <p:cNvPr id="5140" name="Picture 20" descr="cancel file icon vector">
            <a:extLst>
              <a:ext uri="{FF2B5EF4-FFF2-40B4-BE49-F238E27FC236}">
                <a16:creationId xmlns:a16="http://schemas.microsoft.com/office/drawing/2014/main" id="{55E75BF5-C758-45A3-36A4-2C333A55EC0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31898" y="4968032"/>
            <a:ext cx="619903" cy="619903"/>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a16="http://schemas.microsoft.com/office/drawing/2014/main" id="{66826E8B-F7C8-AE74-DC54-E18D001B0B29}"/>
              </a:ext>
            </a:extLst>
          </p:cNvPr>
          <p:cNvSpPr txBox="1"/>
          <p:nvPr/>
        </p:nvSpPr>
        <p:spPr>
          <a:xfrm>
            <a:off x="0" y="6396335"/>
            <a:ext cx="7531229" cy="461665"/>
          </a:xfrm>
          <a:prstGeom prst="rect">
            <a:avLst/>
          </a:prstGeom>
          <a:noFill/>
        </p:spPr>
        <p:txBody>
          <a:bodyPr wrap="none" rtlCol="0">
            <a:spAutoFit/>
          </a:bodyPr>
          <a:lstStyle/>
          <a:p>
            <a:r>
              <a:rPr lang="en-US" sz="1200" b="1" dirty="0">
                <a:hlinkClick r:id="rId7"/>
              </a:rPr>
              <a:t>SeamlessM4T (Meta AI): </a:t>
            </a:r>
            <a:r>
              <a:rPr lang="en-US" sz="1200" dirty="0">
                <a:hlinkClick r:id="rId7"/>
              </a:rPr>
              <a:t>Multilingual and multitask speech-to-speech model</a:t>
            </a:r>
            <a:br>
              <a:rPr lang="en-US" sz="1200" dirty="0"/>
            </a:br>
            <a:r>
              <a:rPr lang="en-US" sz="1200" b="1" dirty="0">
                <a:hlinkClick r:id="rId8"/>
              </a:rPr>
              <a:t>VALLE (Microsoft Research): </a:t>
            </a:r>
            <a:r>
              <a:rPr lang="en-US" sz="1200" dirty="0">
                <a:hlinkClick r:id="rId8"/>
              </a:rPr>
              <a:t>Zero-shot speech synthesis and continuation with neural codec language models</a:t>
            </a:r>
            <a:endParaRPr lang="en-US" sz="1200" dirty="0"/>
          </a:p>
        </p:txBody>
      </p:sp>
    </p:spTree>
    <p:extLst>
      <p:ext uri="{BB962C8B-B14F-4D97-AF65-F5344CB8AC3E}">
        <p14:creationId xmlns:p14="http://schemas.microsoft.com/office/powerpoint/2010/main" val="7321721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511A9E-2EEB-106B-D535-E7FB1C66C3A2}"/>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3BD3FBA3-A479-FABF-24C6-8DC0751DB15B}"/>
              </a:ext>
            </a:extLst>
          </p:cNvPr>
          <p:cNvSpPr/>
          <p:nvPr/>
        </p:nvSpPr>
        <p:spPr>
          <a:xfrm>
            <a:off x="1" y="269719"/>
            <a:ext cx="8681292" cy="522215"/>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78"/>
            <a:endParaRPr lang="en-US" sz="1351">
              <a:solidFill>
                <a:prstClr val="white"/>
              </a:solidFill>
              <a:latin typeface="Times New Roman" panose="02020603050405020304" pitchFamily="18" charset="0"/>
              <a:cs typeface="Times New Roman" panose="02020603050405020304" pitchFamily="18" charset="0"/>
            </a:endParaRPr>
          </a:p>
        </p:txBody>
      </p:sp>
      <p:pic>
        <p:nvPicPr>
          <p:cNvPr id="9" name="Picture 8" descr="A blue text on a black background&#10;&#10;AI-generated content may be incorrect.">
            <a:extLst>
              <a:ext uri="{FF2B5EF4-FFF2-40B4-BE49-F238E27FC236}">
                <a16:creationId xmlns:a16="http://schemas.microsoft.com/office/drawing/2014/main" id="{9C61C7A5-C584-A175-2887-7CADE4C126FE}"/>
              </a:ext>
            </a:extLst>
          </p:cNvPr>
          <p:cNvPicPr>
            <a:picLocks noChangeAspect="1"/>
          </p:cNvPicPr>
          <p:nvPr/>
        </p:nvPicPr>
        <p:blipFill>
          <a:blip r:embed="rId3"/>
          <a:stretch>
            <a:fillRect/>
          </a:stretch>
        </p:blipFill>
        <p:spPr>
          <a:xfrm>
            <a:off x="8681294" y="269719"/>
            <a:ext cx="3393194" cy="522215"/>
          </a:xfrm>
          <a:prstGeom prst="rect">
            <a:avLst/>
          </a:prstGeom>
        </p:spPr>
      </p:pic>
      <p:sp>
        <p:nvSpPr>
          <p:cNvPr id="2" name="TextBox 1">
            <a:extLst>
              <a:ext uri="{FF2B5EF4-FFF2-40B4-BE49-F238E27FC236}">
                <a16:creationId xmlns:a16="http://schemas.microsoft.com/office/drawing/2014/main" id="{9BBA5204-B9C5-95A7-AB89-DF447EF20BE8}"/>
              </a:ext>
            </a:extLst>
          </p:cNvPr>
          <p:cNvSpPr txBox="1"/>
          <p:nvPr/>
        </p:nvSpPr>
        <p:spPr>
          <a:xfrm>
            <a:off x="266700" y="330269"/>
            <a:ext cx="5095497" cy="400110"/>
          </a:xfrm>
          <a:prstGeom prst="rect">
            <a:avLst/>
          </a:prstGeom>
          <a:noFill/>
        </p:spPr>
        <p:txBody>
          <a:bodyPr wrap="none" rtlCol="0">
            <a:spAutoFit/>
          </a:bodyPr>
          <a:lstStyle/>
          <a:p>
            <a:r>
              <a:rPr lang="en-US" sz="2000" b="1" dirty="0">
                <a:solidFill>
                  <a:schemeClr val="bg1"/>
                </a:solidFill>
                <a:latin typeface="Times New Roman" panose="02020603050405020304" pitchFamily="18" charset="0"/>
                <a:cs typeface="Times New Roman" panose="02020603050405020304" pitchFamily="18" charset="0"/>
              </a:rPr>
              <a:t>Dataset Creation &amp; Preprocessing Algorithm</a:t>
            </a:r>
          </a:p>
        </p:txBody>
      </p:sp>
      <p:sp>
        <p:nvSpPr>
          <p:cNvPr id="3" name="TextBox 2">
            <a:extLst>
              <a:ext uri="{FF2B5EF4-FFF2-40B4-BE49-F238E27FC236}">
                <a16:creationId xmlns:a16="http://schemas.microsoft.com/office/drawing/2014/main" id="{CFDEF6F8-FDA5-A8FB-1EFE-374B8113220E}"/>
              </a:ext>
            </a:extLst>
          </p:cNvPr>
          <p:cNvSpPr txBox="1"/>
          <p:nvPr/>
        </p:nvSpPr>
        <p:spPr>
          <a:xfrm>
            <a:off x="346846" y="1231304"/>
            <a:ext cx="6540500" cy="4618642"/>
          </a:xfrm>
          <a:prstGeom prst="rect">
            <a:avLst/>
          </a:prstGeom>
          <a:solidFill>
            <a:schemeClr val="tx2">
              <a:lumMod val="10000"/>
              <a:lumOff val="90000"/>
            </a:schemeClr>
          </a:solidFill>
        </p:spPr>
        <p:txBody>
          <a:bodyPr wrap="square" rtlCol="0">
            <a:spAutoFit/>
          </a:bodyPr>
          <a:lstStyle/>
          <a:p>
            <a:r>
              <a:rPr lang="en-US" dirty="0"/>
              <a:t>Algorithm 1 Data Preparation and Synthesis using GPT-3.5-Turbo</a:t>
            </a:r>
          </a:p>
          <a:p>
            <a:r>
              <a:rPr lang="en-US" dirty="0"/>
              <a:t>1: # Load environment variables and API key</a:t>
            </a:r>
          </a:p>
          <a:p>
            <a:r>
              <a:rPr lang="en-US" dirty="0"/>
              <a:t>2: load_dotenv(), set openai.api_key</a:t>
            </a:r>
          </a:p>
          <a:p>
            <a:r>
              <a:rPr lang="en-US" dirty="0"/>
              <a:t>3: # Load and preprocess source document</a:t>
            </a:r>
          </a:p>
          <a:p>
            <a:r>
              <a:rPr lang="en-US" dirty="0"/>
              <a:t>4: text ←PyPDFLoader(file).load()</a:t>
            </a:r>
          </a:p>
          <a:p>
            <a:r>
              <a:rPr lang="en-US" dirty="0"/>
              <a:t>5: chunks ←RecursiveCharacterTextSplitter().split(text)</a:t>
            </a:r>
          </a:p>
          <a:p>
            <a:r>
              <a:rPr lang="en-US" dirty="0"/>
              <a:t>6: for each chunk in chunks do</a:t>
            </a:r>
          </a:p>
          <a:p>
            <a:r>
              <a:rPr lang="en-US" dirty="0"/>
              <a:t>7: # Generate Q&amp;A pairs using GPT-3.5</a:t>
            </a:r>
          </a:p>
          <a:p>
            <a:r>
              <a:rPr lang="en-US" dirty="0"/>
              <a:t>8: prompt ←formatted instruction with JSON schema</a:t>
            </a:r>
          </a:p>
          <a:p>
            <a:r>
              <a:rPr lang="en-US" dirty="0"/>
              <a:t>9: response ←openai.ChatCompletion.create(prompt)</a:t>
            </a:r>
          </a:p>
          <a:p>
            <a:r>
              <a:rPr lang="en-US" dirty="0"/>
              <a:t>10: parsed ←json.loads(clean(response))</a:t>
            </a:r>
          </a:p>
          <a:p>
            <a:r>
              <a:rPr lang="en-US" dirty="0"/>
              <a:t>11: all_conversations.append(parsed)</a:t>
            </a:r>
          </a:p>
          <a:p>
            <a:r>
              <a:rPr lang="en-US" dirty="0"/>
              <a:t>12: end for</a:t>
            </a:r>
          </a:p>
          <a:p>
            <a:r>
              <a:rPr lang="en-US" dirty="0"/>
              <a:t>13: # Save synthesized dataset</a:t>
            </a:r>
          </a:p>
          <a:p>
            <a:r>
              <a:rPr lang="en-US" dirty="0"/>
              <a:t>14: json.dump(all_conversations, “faq_dataset.json”)</a:t>
            </a:r>
          </a:p>
          <a:p>
            <a:r>
              <a:rPr lang="en-US" dirty="0"/>
              <a:t>15: write_to_file(“faq_dataset.txt”, all_conversations)</a:t>
            </a:r>
          </a:p>
        </p:txBody>
      </p:sp>
      <p:pic>
        <p:nvPicPr>
          <p:cNvPr id="8" name="Picture 7" descr="A black and white image of a brain&#10;&#10;AI-generated content may be incorrect.">
            <a:extLst>
              <a:ext uri="{FF2B5EF4-FFF2-40B4-BE49-F238E27FC236}">
                <a16:creationId xmlns:a16="http://schemas.microsoft.com/office/drawing/2014/main" id="{09C2C0DF-9F5A-6529-7513-9DA100BFFC2F}"/>
              </a:ext>
            </a:extLst>
          </p:cNvPr>
          <p:cNvPicPr>
            <a:picLocks noChangeAspect="1"/>
          </p:cNvPicPr>
          <p:nvPr/>
        </p:nvPicPr>
        <p:blipFill>
          <a:blip r:embed="rId4"/>
          <a:stretch>
            <a:fillRect/>
          </a:stretch>
        </p:blipFill>
        <p:spPr>
          <a:xfrm>
            <a:off x="10216104" y="4110302"/>
            <a:ext cx="765089" cy="708024"/>
          </a:xfrm>
          <a:prstGeom prst="rect">
            <a:avLst/>
          </a:prstGeom>
        </p:spPr>
      </p:pic>
      <p:sp>
        <p:nvSpPr>
          <p:cNvPr id="11" name="TextBox 10">
            <a:extLst>
              <a:ext uri="{FF2B5EF4-FFF2-40B4-BE49-F238E27FC236}">
                <a16:creationId xmlns:a16="http://schemas.microsoft.com/office/drawing/2014/main" id="{E17FEF44-1C13-0DB5-198F-56D4CC4FFB07}"/>
              </a:ext>
            </a:extLst>
          </p:cNvPr>
          <p:cNvSpPr txBox="1"/>
          <p:nvPr/>
        </p:nvSpPr>
        <p:spPr>
          <a:xfrm>
            <a:off x="9909535" y="4811244"/>
            <a:ext cx="1515384" cy="646331"/>
          </a:xfrm>
          <a:prstGeom prst="rect">
            <a:avLst/>
          </a:prstGeom>
          <a:noFill/>
        </p:spPr>
        <p:txBody>
          <a:bodyPr wrap="square">
            <a:spAutoFit/>
          </a:bodyPr>
          <a:lstStyle/>
          <a:p>
            <a:r>
              <a:rPr lang="en-US" b="1" dirty="0">
                <a:solidFill>
                  <a:schemeClr val="accent1">
                    <a:lumMod val="75000"/>
                  </a:schemeClr>
                </a:solidFill>
              </a:rPr>
              <a:t>LLM-Based Formatting</a:t>
            </a:r>
          </a:p>
        </p:txBody>
      </p:sp>
      <p:sp>
        <p:nvSpPr>
          <p:cNvPr id="13" name="TextBox 12">
            <a:extLst>
              <a:ext uri="{FF2B5EF4-FFF2-40B4-BE49-F238E27FC236}">
                <a16:creationId xmlns:a16="http://schemas.microsoft.com/office/drawing/2014/main" id="{D06A7CB9-C0CB-FDBC-277A-9526CFC3F2A4}"/>
              </a:ext>
            </a:extLst>
          </p:cNvPr>
          <p:cNvSpPr txBox="1"/>
          <p:nvPr/>
        </p:nvSpPr>
        <p:spPr>
          <a:xfrm>
            <a:off x="7101637" y="1995946"/>
            <a:ext cx="1244600" cy="646331"/>
          </a:xfrm>
          <a:prstGeom prst="rect">
            <a:avLst/>
          </a:prstGeom>
          <a:noFill/>
        </p:spPr>
        <p:txBody>
          <a:bodyPr wrap="square">
            <a:spAutoFit/>
          </a:bodyPr>
          <a:lstStyle/>
          <a:p>
            <a:r>
              <a:rPr lang="en-US" b="1" dirty="0">
                <a:solidFill>
                  <a:schemeClr val="accent1">
                    <a:lumMod val="75000"/>
                  </a:schemeClr>
                </a:solidFill>
              </a:rPr>
              <a:t>Web Data Extraction</a:t>
            </a:r>
          </a:p>
        </p:txBody>
      </p:sp>
      <p:sp>
        <p:nvSpPr>
          <p:cNvPr id="15" name="TextBox 14">
            <a:extLst>
              <a:ext uri="{FF2B5EF4-FFF2-40B4-BE49-F238E27FC236}">
                <a16:creationId xmlns:a16="http://schemas.microsoft.com/office/drawing/2014/main" id="{032AB2B8-E2FC-3A34-9D7E-1BA201A99799}"/>
              </a:ext>
            </a:extLst>
          </p:cNvPr>
          <p:cNvSpPr txBox="1"/>
          <p:nvPr/>
        </p:nvSpPr>
        <p:spPr>
          <a:xfrm>
            <a:off x="9757682" y="1965101"/>
            <a:ext cx="1244600" cy="646331"/>
          </a:xfrm>
          <a:prstGeom prst="rect">
            <a:avLst/>
          </a:prstGeom>
          <a:noFill/>
        </p:spPr>
        <p:txBody>
          <a:bodyPr wrap="square">
            <a:spAutoFit/>
          </a:bodyPr>
          <a:lstStyle/>
          <a:p>
            <a:r>
              <a:rPr lang="en-US" b="1" dirty="0">
                <a:solidFill>
                  <a:schemeClr val="accent1">
                    <a:lumMod val="75000"/>
                  </a:schemeClr>
                </a:solidFill>
              </a:rPr>
              <a:t>Chunking</a:t>
            </a:r>
            <a:r>
              <a:rPr lang="en-US" b="1" dirty="0"/>
              <a:t> </a:t>
            </a:r>
            <a:r>
              <a:rPr lang="en-US" b="1" dirty="0">
                <a:solidFill>
                  <a:schemeClr val="accent1">
                    <a:lumMod val="75000"/>
                  </a:schemeClr>
                </a:solidFill>
              </a:rPr>
              <a:t>Logic</a:t>
            </a:r>
          </a:p>
        </p:txBody>
      </p:sp>
      <p:sp>
        <p:nvSpPr>
          <p:cNvPr id="17" name="TextBox 16">
            <a:extLst>
              <a:ext uri="{FF2B5EF4-FFF2-40B4-BE49-F238E27FC236}">
                <a16:creationId xmlns:a16="http://schemas.microsoft.com/office/drawing/2014/main" id="{6CD50D8F-F849-B73F-05A7-215000878DA9}"/>
              </a:ext>
            </a:extLst>
          </p:cNvPr>
          <p:cNvSpPr txBox="1"/>
          <p:nvPr/>
        </p:nvSpPr>
        <p:spPr>
          <a:xfrm>
            <a:off x="7151408" y="4811243"/>
            <a:ext cx="1485900" cy="646331"/>
          </a:xfrm>
          <a:prstGeom prst="rect">
            <a:avLst/>
          </a:prstGeom>
          <a:noFill/>
        </p:spPr>
        <p:txBody>
          <a:bodyPr wrap="square">
            <a:spAutoFit/>
          </a:bodyPr>
          <a:lstStyle/>
          <a:p>
            <a:r>
              <a:rPr lang="en-US" b="1" dirty="0">
                <a:solidFill>
                  <a:schemeClr val="accent1">
                    <a:lumMod val="75000"/>
                  </a:schemeClr>
                </a:solidFill>
              </a:rPr>
              <a:t>Validation &amp; Aggregation</a:t>
            </a:r>
          </a:p>
        </p:txBody>
      </p:sp>
      <p:pic>
        <p:nvPicPr>
          <p:cNvPr id="19" name="Picture 18" descr="A black check mark in a circle&#10;&#10;AI-generated content may be incorrect.">
            <a:extLst>
              <a:ext uri="{FF2B5EF4-FFF2-40B4-BE49-F238E27FC236}">
                <a16:creationId xmlns:a16="http://schemas.microsoft.com/office/drawing/2014/main" id="{14215057-4BFE-37DD-EC12-C85147DCB6A9}"/>
              </a:ext>
            </a:extLst>
          </p:cNvPr>
          <p:cNvPicPr>
            <a:picLocks noChangeAspect="1"/>
          </p:cNvPicPr>
          <p:nvPr/>
        </p:nvPicPr>
        <p:blipFill>
          <a:blip r:embed="rId5"/>
          <a:stretch>
            <a:fillRect/>
          </a:stretch>
        </p:blipFill>
        <p:spPr>
          <a:xfrm>
            <a:off x="7272058" y="4215724"/>
            <a:ext cx="622300" cy="671317"/>
          </a:xfrm>
          <a:prstGeom prst="rect">
            <a:avLst/>
          </a:prstGeom>
        </p:spPr>
      </p:pic>
      <p:pic>
        <p:nvPicPr>
          <p:cNvPr id="21" name="Picture 20" descr="A black puzzle piece with a white background&#10;&#10;AI-generated content may be incorrect.">
            <a:extLst>
              <a:ext uri="{FF2B5EF4-FFF2-40B4-BE49-F238E27FC236}">
                <a16:creationId xmlns:a16="http://schemas.microsoft.com/office/drawing/2014/main" id="{BB7E6001-6981-CAE5-9336-FC260460D247}"/>
              </a:ext>
            </a:extLst>
          </p:cNvPr>
          <p:cNvPicPr>
            <a:picLocks noChangeAspect="1"/>
          </p:cNvPicPr>
          <p:nvPr/>
        </p:nvPicPr>
        <p:blipFill>
          <a:blip r:embed="rId6"/>
          <a:stretch>
            <a:fillRect/>
          </a:stretch>
        </p:blipFill>
        <p:spPr>
          <a:xfrm>
            <a:off x="9896072" y="1189503"/>
            <a:ext cx="702577" cy="764642"/>
          </a:xfrm>
          <a:prstGeom prst="rect">
            <a:avLst/>
          </a:prstGeom>
        </p:spPr>
      </p:pic>
      <p:pic>
        <p:nvPicPr>
          <p:cNvPr id="25" name="Picture 24" descr="A black and white image of a university building&#10;&#10;AI-generated content may be incorrect.">
            <a:extLst>
              <a:ext uri="{FF2B5EF4-FFF2-40B4-BE49-F238E27FC236}">
                <a16:creationId xmlns:a16="http://schemas.microsoft.com/office/drawing/2014/main" id="{81432D23-C6E4-E69F-82ED-6F7D64E74A2E}"/>
              </a:ext>
            </a:extLst>
          </p:cNvPr>
          <p:cNvPicPr>
            <a:picLocks noChangeAspect="1"/>
          </p:cNvPicPr>
          <p:nvPr/>
        </p:nvPicPr>
        <p:blipFill>
          <a:blip r:embed="rId7"/>
          <a:stretch>
            <a:fillRect/>
          </a:stretch>
        </p:blipFill>
        <p:spPr>
          <a:xfrm>
            <a:off x="7556978" y="1277966"/>
            <a:ext cx="674760" cy="671317"/>
          </a:xfrm>
          <a:prstGeom prst="rect">
            <a:avLst/>
          </a:prstGeom>
        </p:spPr>
      </p:pic>
      <p:sp>
        <p:nvSpPr>
          <p:cNvPr id="26" name="Right Arrow 25">
            <a:extLst>
              <a:ext uri="{FF2B5EF4-FFF2-40B4-BE49-F238E27FC236}">
                <a16:creationId xmlns:a16="http://schemas.microsoft.com/office/drawing/2014/main" id="{05F08CF1-1740-3C90-EE30-1C9F0EE26305}"/>
              </a:ext>
            </a:extLst>
          </p:cNvPr>
          <p:cNvSpPr/>
          <p:nvPr/>
        </p:nvSpPr>
        <p:spPr>
          <a:xfrm>
            <a:off x="8346237" y="1613624"/>
            <a:ext cx="1534363" cy="4571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Down Arrow 26">
            <a:extLst>
              <a:ext uri="{FF2B5EF4-FFF2-40B4-BE49-F238E27FC236}">
                <a16:creationId xmlns:a16="http://schemas.microsoft.com/office/drawing/2014/main" id="{51D046B6-4BC7-42F1-AE21-3E0BBB7F9DBE}"/>
              </a:ext>
            </a:extLst>
          </p:cNvPr>
          <p:cNvSpPr/>
          <p:nvPr/>
        </p:nvSpPr>
        <p:spPr>
          <a:xfrm>
            <a:off x="10575239" y="2627012"/>
            <a:ext cx="45719" cy="1468025"/>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Left Arrow 27">
            <a:extLst>
              <a:ext uri="{FF2B5EF4-FFF2-40B4-BE49-F238E27FC236}">
                <a16:creationId xmlns:a16="http://schemas.microsoft.com/office/drawing/2014/main" id="{9945BA42-69A4-2D76-E347-B15A29C0CAD8}"/>
              </a:ext>
            </a:extLst>
          </p:cNvPr>
          <p:cNvSpPr/>
          <p:nvPr/>
        </p:nvSpPr>
        <p:spPr>
          <a:xfrm>
            <a:off x="8681293" y="5134408"/>
            <a:ext cx="1199307" cy="45719"/>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714319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56BE6E-F26E-287F-C410-22BE9DBFFF1F}"/>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BB0DB330-08CA-13C0-7CA4-F0B268F56E1C}"/>
              </a:ext>
            </a:extLst>
          </p:cNvPr>
          <p:cNvSpPr/>
          <p:nvPr/>
        </p:nvSpPr>
        <p:spPr>
          <a:xfrm>
            <a:off x="1" y="269719"/>
            <a:ext cx="8681292" cy="522215"/>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78"/>
            <a:endParaRPr lang="en-US" sz="1351">
              <a:solidFill>
                <a:prstClr val="white"/>
              </a:solidFill>
              <a:latin typeface="Times New Roman" panose="02020603050405020304" pitchFamily="18" charset="0"/>
              <a:cs typeface="Times New Roman" panose="02020603050405020304" pitchFamily="18" charset="0"/>
            </a:endParaRPr>
          </a:p>
        </p:txBody>
      </p:sp>
      <p:pic>
        <p:nvPicPr>
          <p:cNvPr id="9" name="Picture 8" descr="A blue text on a black background&#10;&#10;AI-generated content may be incorrect.">
            <a:extLst>
              <a:ext uri="{FF2B5EF4-FFF2-40B4-BE49-F238E27FC236}">
                <a16:creationId xmlns:a16="http://schemas.microsoft.com/office/drawing/2014/main" id="{9D75A629-7177-5482-2800-6F8F78A1BD72}"/>
              </a:ext>
            </a:extLst>
          </p:cNvPr>
          <p:cNvPicPr>
            <a:picLocks noChangeAspect="1"/>
          </p:cNvPicPr>
          <p:nvPr/>
        </p:nvPicPr>
        <p:blipFill>
          <a:blip r:embed="rId3"/>
          <a:stretch>
            <a:fillRect/>
          </a:stretch>
        </p:blipFill>
        <p:spPr>
          <a:xfrm>
            <a:off x="8681294" y="269719"/>
            <a:ext cx="3393194" cy="522215"/>
          </a:xfrm>
          <a:prstGeom prst="rect">
            <a:avLst/>
          </a:prstGeom>
        </p:spPr>
      </p:pic>
      <p:sp>
        <p:nvSpPr>
          <p:cNvPr id="2" name="TextBox 1">
            <a:extLst>
              <a:ext uri="{FF2B5EF4-FFF2-40B4-BE49-F238E27FC236}">
                <a16:creationId xmlns:a16="http://schemas.microsoft.com/office/drawing/2014/main" id="{19A17810-FF3C-2914-F9FB-D2B0A4091DB1}"/>
              </a:ext>
            </a:extLst>
          </p:cNvPr>
          <p:cNvSpPr txBox="1"/>
          <p:nvPr/>
        </p:nvSpPr>
        <p:spPr>
          <a:xfrm>
            <a:off x="215900" y="330269"/>
            <a:ext cx="4190314" cy="400110"/>
          </a:xfrm>
          <a:prstGeom prst="rect">
            <a:avLst/>
          </a:prstGeom>
          <a:noFill/>
        </p:spPr>
        <p:txBody>
          <a:bodyPr wrap="none" rtlCol="0">
            <a:spAutoFit/>
          </a:bodyPr>
          <a:lstStyle/>
          <a:p>
            <a:r>
              <a:rPr lang="en-US" sz="2000" b="1" dirty="0">
                <a:solidFill>
                  <a:schemeClr val="bg1"/>
                </a:solidFill>
                <a:latin typeface="Times New Roman" panose="02020603050405020304" pitchFamily="18" charset="0"/>
                <a:cs typeface="Times New Roman" panose="02020603050405020304" pitchFamily="18" charset="0"/>
              </a:rPr>
              <a:t>Real-time Streaming &amp; VAD Trigger</a:t>
            </a:r>
          </a:p>
        </p:txBody>
      </p:sp>
      <p:sp>
        <p:nvSpPr>
          <p:cNvPr id="4" name="TextBox 3">
            <a:extLst>
              <a:ext uri="{FF2B5EF4-FFF2-40B4-BE49-F238E27FC236}">
                <a16:creationId xmlns:a16="http://schemas.microsoft.com/office/drawing/2014/main" id="{A077BCE9-A74A-2AC7-9BC5-3FA13429A2FA}"/>
              </a:ext>
            </a:extLst>
          </p:cNvPr>
          <p:cNvSpPr txBox="1"/>
          <p:nvPr/>
        </p:nvSpPr>
        <p:spPr>
          <a:xfrm>
            <a:off x="5919128" y="1755648"/>
            <a:ext cx="5760808" cy="3416320"/>
          </a:xfrm>
          <a:prstGeom prst="rect">
            <a:avLst/>
          </a:prstGeom>
          <a:solidFill>
            <a:schemeClr val="tx2">
              <a:lumMod val="10000"/>
              <a:lumOff val="90000"/>
            </a:schemeClr>
          </a:solidFill>
        </p:spPr>
        <p:txBody>
          <a:bodyPr wrap="none" rtlCol="0">
            <a:spAutoFit/>
          </a:bodyPr>
          <a:lstStyle/>
          <a:p>
            <a:r>
              <a:rPr lang="en-US" dirty="0"/>
              <a:t>Algorithm 2 JavaScript VAD Trigger</a:t>
            </a:r>
          </a:p>
          <a:p>
            <a:r>
              <a:rPr lang="en-US" dirty="0"/>
              <a:t>1: # Load required scripts</a:t>
            </a:r>
          </a:p>
          <a:p>
            <a:r>
              <a:rPr lang="en-US" dirty="0"/>
              <a:t>2: script1 ←onnxruntime-web</a:t>
            </a:r>
          </a:p>
          <a:p>
            <a:r>
              <a:rPr lang="en-US" dirty="0"/>
              <a:t>3: script2 ←vad-web</a:t>
            </a:r>
          </a:p>
          <a:p>
            <a:r>
              <a:rPr lang="en-US" dirty="0"/>
              <a:t>4: Append script1 to HTML head</a:t>
            </a:r>
          </a:p>
          <a:p>
            <a:r>
              <a:rPr lang="en-US" dirty="0"/>
              <a:t>5: On script1.onload: Append script2</a:t>
            </a:r>
          </a:p>
          <a:p>
            <a:r>
              <a:rPr lang="en-US" dirty="0"/>
              <a:t>6: On script2.onload: Initialize MicVAD with callbacks</a:t>
            </a:r>
          </a:p>
          <a:p>
            <a:r>
              <a:rPr lang="en-US" dirty="0"/>
              <a:t>7: # Define callbacks</a:t>
            </a:r>
          </a:p>
          <a:p>
            <a:r>
              <a:rPr lang="en-US" dirty="0"/>
              <a:t>8: onSpeechStart(): Trigger record.click() to start audio</a:t>
            </a:r>
          </a:p>
          <a:p>
            <a:r>
              <a:rPr lang="en-US" dirty="0"/>
              <a:t>9: onSpeechEnd(audio): Trigger stop.click() to stop audio</a:t>
            </a:r>
          </a:p>
          <a:p>
            <a:r>
              <a:rPr lang="en-US" dirty="0"/>
              <a:t>10: # Start VAD monitoring</a:t>
            </a:r>
          </a:p>
          <a:p>
            <a:r>
              <a:rPr lang="en-US" dirty="0"/>
              <a:t>11: myvad.start()</a:t>
            </a:r>
          </a:p>
        </p:txBody>
      </p:sp>
      <p:sp>
        <p:nvSpPr>
          <p:cNvPr id="7" name="TextBox 6">
            <a:extLst>
              <a:ext uri="{FF2B5EF4-FFF2-40B4-BE49-F238E27FC236}">
                <a16:creationId xmlns:a16="http://schemas.microsoft.com/office/drawing/2014/main" id="{DC08D811-0CC3-0A28-17BC-48C430A06BD3}"/>
              </a:ext>
            </a:extLst>
          </p:cNvPr>
          <p:cNvSpPr txBox="1"/>
          <p:nvPr/>
        </p:nvSpPr>
        <p:spPr>
          <a:xfrm>
            <a:off x="440674" y="1098343"/>
            <a:ext cx="7950200" cy="400110"/>
          </a:xfrm>
          <a:prstGeom prst="rect">
            <a:avLst/>
          </a:prstGeom>
          <a:noFill/>
        </p:spPr>
        <p:txBody>
          <a:bodyPr wrap="square">
            <a:spAutoFit/>
          </a:bodyPr>
          <a:lstStyle/>
          <a:p>
            <a:r>
              <a:rPr lang="en-US" sz="2000" b="1" dirty="0">
                <a:solidFill>
                  <a:schemeClr val="accent1">
                    <a:lumMod val="75000"/>
                  </a:schemeClr>
                </a:solidFill>
              </a:rPr>
              <a:t>Enabling Hands-Free, Natural Voice Interaction in the Browser</a:t>
            </a:r>
          </a:p>
        </p:txBody>
      </p:sp>
      <p:pic>
        <p:nvPicPr>
          <p:cNvPr id="6146" name="Picture 2" descr="sound wave logo icon design template vector">
            <a:extLst>
              <a:ext uri="{FF2B5EF4-FFF2-40B4-BE49-F238E27FC236}">
                <a16:creationId xmlns:a16="http://schemas.microsoft.com/office/drawing/2014/main" id="{DE60C8B0-B5BE-ACAA-4E23-C4BF810B3AA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60915" y="1471814"/>
            <a:ext cx="1358213" cy="1358213"/>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arrow and play button icon vector design template">
            <a:extLst>
              <a:ext uri="{FF2B5EF4-FFF2-40B4-BE49-F238E27FC236}">
                <a16:creationId xmlns:a16="http://schemas.microsoft.com/office/drawing/2014/main" id="{AD014659-F46B-F2F9-1616-414A157EBEF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V="1">
            <a:off x="4560914" y="3547873"/>
            <a:ext cx="863600" cy="863600"/>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Pause button vector icon black and white. video music pause symbol.">
            <a:extLst>
              <a:ext uri="{FF2B5EF4-FFF2-40B4-BE49-F238E27FC236}">
                <a16:creationId xmlns:a16="http://schemas.microsoft.com/office/drawing/2014/main" id="{D2EF44AE-CF65-150C-1CCF-0A3B57ECA97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52146" y="4269778"/>
            <a:ext cx="635000" cy="628713"/>
          </a:xfrm>
          <a:prstGeom prst="rect">
            <a:avLst/>
          </a:prstGeom>
          <a:noFill/>
          <a:extLst>
            <a:ext uri="{909E8E84-426E-40DD-AFC4-6F175D3DCCD1}">
              <a14:hiddenFill xmlns:a14="http://schemas.microsoft.com/office/drawing/2010/main">
                <a:solidFill>
                  <a:srgbClr val="FFFFFF"/>
                </a:solidFill>
              </a14:hiddenFill>
            </a:ext>
          </a:extLst>
        </p:spPr>
      </p:pic>
      <p:pic>
        <p:nvPicPr>
          <p:cNvPr id="6156" name="Picture 12" descr="custom coding icon vector">
            <a:extLst>
              <a:ext uri="{FF2B5EF4-FFF2-40B4-BE49-F238E27FC236}">
                <a16:creationId xmlns:a16="http://schemas.microsoft.com/office/drawing/2014/main" id="{9CF0275B-28F7-6F1E-18AD-B55CFCC3FB4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95005" y="4337112"/>
            <a:ext cx="635000" cy="6350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black and white microphone&#10;&#10;AI-generated content may be incorrect.">
            <a:extLst>
              <a:ext uri="{FF2B5EF4-FFF2-40B4-BE49-F238E27FC236}">
                <a16:creationId xmlns:a16="http://schemas.microsoft.com/office/drawing/2014/main" id="{7FDB01A5-70AD-F6B7-0204-E8497D6FE242}"/>
              </a:ext>
            </a:extLst>
          </p:cNvPr>
          <p:cNvPicPr>
            <a:picLocks noChangeAspect="1"/>
          </p:cNvPicPr>
          <p:nvPr/>
        </p:nvPicPr>
        <p:blipFill>
          <a:blip r:embed="rId8"/>
          <a:stretch>
            <a:fillRect/>
          </a:stretch>
        </p:blipFill>
        <p:spPr>
          <a:xfrm>
            <a:off x="848531" y="1720901"/>
            <a:ext cx="542500" cy="727101"/>
          </a:xfrm>
          <a:prstGeom prst="rect">
            <a:avLst/>
          </a:prstGeom>
        </p:spPr>
      </p:pic>
      <p:sp>
        <p:nvSpPr>
          <p:cNvPr id="12" name="TextBox 11">
            <a:extLst>
              <a:ext uri="{FF2B5EF4-FFF2-40B4-BE49-F238E27FC236}">
                <a16:creationId xmlns:a16="http://schemas.microsoft.com/office/drawing/2014/main" id="{DE3DB002-88F8-0824-69C7-8ECFE62E9456}"/>
              </a:ext>
            </a:extLst>
          </p:cNvPr>
          <p:cNvSpPr txBox="1"/>
          <p:nvPr/>
        </p:nvSpPr>
        <p:spPr>
          <a:xfrm>
            <a:off x="440674" y="2363383"/>
            <a:ext cx="1358214" cy="369332"/>
          </a:xfrm>
          <a:prstGeom prst="rect">
            <a:avLst/>
          </a:prstGeom>
          <a:noFill/>
        </p:spPr>
        <p:txBody>
          <a:bodyPr wrap="square">
            <a:spAutoFit/>
          </a:bodyPr>
          <a:lstStyle/>
          <a:p>
            <a:r>
              <a:rPr lang="en-US" b="1" dirty="0">
                <a:solidFill>
                  <a:schemeClr val="accent1">
                    <a:lumMod val="75000"/>
                  </a:schemeClr>
                </a:solidFill>
              </a:rPr>
              <a:t>Mic Access</a:t>
            </a:r>
          </a:p>
        </p:txBody>
      </p:sp>
      <p:sp>
        <p:nvSpPr>
          <p:cNvPr id="14" name="TextBox 13">
            <a:extLst>
              <a:ext uri="{FF2B5EF4-FFF2-40B4-BE49-F238E27FC236}">
                <a16:creationId xmlns:a16="http://schemas.microsoft.com/office/drawing/2014/main" id="{EF479D8D-16F2-4C32-C356-E4C100A9526F}"/>
              </a:ext>
            </a:extLst>
          </p:cNvPr>
          <p:cNvSpPr txBox="1"/>
          <p:nvPr/>
        </p:nvSpPr>
        <p:spPr>
          <a:xfrm>
            <a:off x="4670133" y="2372042"/>
            <a:ext cx="1358214" cy="646331"/>
          </a:xfrm>
          <a:prstGeom prst="rect">
            <a:avLst/>
          </a:prstGeom>
          <a:noFill/>
        </p:spPr>
        <p:txBody>
          <a:bodyPr wrap="square">
            <a:spAutoFit/>
          </a:bodyPr>
          <a:lstStyle/>
          <a:p>
            <a:r>
              <a:rPr lang="en-US" b="1" dirty="0"/>
              <a:t>VAD </a:t>
            </a:r>
            <a:r>
              <a:rPr lang="en-US" b="1" dirty="0">
                <a:solidFill>
                  <a:schemeClr val="accent1">
                    <a:lumMod val="75000"/>
                  </a:schemeClr>
                </a:solidFill>
              </a:rPr>
              <a:t>Detection</a:t>
            </a:r>
          </a:p>
        </p:txBody>
      </p:sp>
      <p:sp>
        <p:nvSpPr>
          <p:cNvPr id="18" name="TextBox 17">
            <a:extLst>
              <a:ext uri="{FF2B5EF4-FFF2-40B4-BE49-F238E27FC236}">
                <a16:creationId xmlns:a16="http://schemas.microsoft.com/office/drawing/2014/main" id="{48AE9622-C777-9D85-4AED-013970987680}"/>
              </a:ext>
            </a:extLst>
          </p:cNvPr>
          <p:cNvSpPr txBox="1"/>
          <p:nvPr/>
        </p:nvSpPr>
        <p:spPr>
          <a:xfrm>
            <a:off x="4744721" y="4182782"/>
            <a:ext cx="990600" cy="646331"/>
          </a:xfrm>
          <a:prstGeom prst="rect">
            <a:avLst/>
          </a:prstGeom>
          <a:noFill/>
        </p:spPr>
        <p:txBody>
          <a:bodyPr wrap="square">
            <a:spAutoFit/>
          </a:bodyPr>
          <a:lstStyle/>
          <a:p>
            <a:r>
              <a:rPr lang="en-US" b="1" dirty="0">
                <a:solidFill>
                  <a:schemeClr val="accent1">
                    <a:lumMod val="75000"/>
                  </a:schemeClr>
                </a:solidFill>
              </a:rPr>
              <a:t>Gradio</a:t>
            </a:r>
            <a:r>
              <a:rPr lang="en-US" b="1" dirty="0"/>
              <a:t> Trigger</a:t>
            </a:r>
          </a:p>
        </p:txBody>
      </p:sp>
      <p:sp>
        <p:nvSpPr>
          <p:cNvPr id="19" name="Down Arrow 18">
            <a:extLst>
              <a:ext uri="{FF2B5EF4-FFF2-40B4-BE49-F238E27FC236}">
                <a16:creationId xmlns:a16="http://schemas.microsoft.com/office/drawing/2014/main" id="{A7DEF478-69DD-3403-5DD2-C51164D2607D}"/>
              </a:ext>
            </a:extLst>
          </p:cNvPr>
          <p:cNvSpPr/>
          <p:nvPr/>
        </p:nvSpPr>
        <p:spPr>
          <a:xfrm>
            <a:off x="5260839" y="3063160"/>
            <a:ext cx="45719" cy="969427"/>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E7F69751-7E37-3F11-FD00-7B664AB1DA74}"/>
              </a:ext>
            </a:extLst>
          </p:cNvPr>
          <p:cNvSpPr txBox="1"/>
          <p:nvPr/>
        </p:nvSpPr>
        <p:spPr>
          <a:xfrm>
            <a:off x="3166464" y="4720480"/>
            <a:ext cx="1441363" cy="646331"/>
          </a:xfrm>
          <a:prstGeom prst="rect">
            <a:avLst/>
          </a:prstGeom>
          <a:noFill/>
        </p:spPr>
        <p:txBody>
          <a:bodyPr wrap="square">
            <a:spAutoFit/>
          </a:bodyPr>
          <a:lstStyle/>
          <a:p>
            <a:r>
              <a:rPr lang="en-US" b="1" dirty="0"/>
              <a:t>Silence </a:t>
            </a:r>
            <a:r>
              <a:rPr lang="en-US" b="1" dirty="0">
                <a:solidFill>
                  <a:schemeClr val="accent1">
                    <a:lumMod val="75000"/>
                  </a:schemeClr>
                </a:solidFill>
              </a:rPr>
              <a:t>Detected</a:t>
            </a:r>
          </a:p>
        </p:txBody>
      </p:sp>
      <p:sp>
        <p:nvSpPr>
          <p:cNvPr id="23" name="Left Arrow 22">
            <a:extLst>
              <a:ext uri="{FF2B5EF4-FFF2-40B4-BE49-F238E27FC236}">
                <a16:creationId xmlns:a16="http://schemas.microsoft.com/office/drawing/2014/main" id="{98DCA49D-874B-A473-4BF4-F3163CB9EB30}"/>
              </a:ext>
            </a:extLst>
          </p:cNvPr>
          <p:cNvSpPr/>
          <p:nvPr/>
        </p:nvSpPr>
        <p:spPr>
          <a:xfrm>
            <a:off x="3887145" y="4561668"/>
            <a:ext cx="782988" cy="61132"/>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24" name="Right Arrow 23">
            <a:extLst>
              <a:ext uri="{FF2B5EF4-FFF2-40B4-BE49-F238E27FC236}">
                <a16:creationId xmlns:a16="http://schemas.microsoft.com/office/drawing/2014/main" id="{357AD0CA-C689-4D25-BF77-552C02F0D46E}"/>
              </a:ext>
            </a:extLst>
          </p:cNvPr>
          <p:cNvSpPr/>
          <p:nvPr/>
        </p:nvSpPr>
        <p:spPr>
          <a:xfrm>
            <a:off x="1697316" y="2209800"/>
            <a:ext cx="2910511" cy="508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03CC9774-EC5A-4960-FB6A-3A15012405F0}"/>
              </a:ext>
            </a:extLst>
          </p:cNvPr>
          <p:cNvSpPr txBox="1"/>
          <p:nvPr/>
        </p:nvSpPr>
        <p:spPr>
          <a:xfrm>
            <a:off x="612168" y="4858979"/>
            <a:ext cx="1696721" cy="369332"/>
          </a:xfrm>
          <a:prstGeom prst="rect">
            <a:avLst/>
          </a:prstGeom>
          <a:noFill/>
        </p:spPr>
        <p:txBody>
          <a:bodyPr wrap="square">
            <a:spAutoFit/>
          </a:bodyPr>
          <a:lstStyle/>
          <a:p>
            <a:r>
              <a:rPr lang="en-US" b="1" dirty="0"/>
              <a:t>UI </a:t>
            </a:r>
            <a:r>
              <a:rPr lang="en-US" b="1" dirty="0">
                <a:solidFill>
                  <a:schemeClr val="accent1">
                    <a:lumMod val="75000"/>
                  </a:schemeClr>
                </a:solidFill>
              </a:rPr>
              <a:t>Response</a:t>
            </a:r>
          </a:p>
        </p:txBody>
      </p:sp>
      <p:sp>
        <p:nvSpPr>
          <p:cNvPr id="27" name="Left Arrow 26">
            <a:extLst>
              <a:ext uri="{FF2B5EF4-FFF2-40B4-BE49-F238E27FC236}">
                <a16:creationId xmlns:a16="http://schemas.microsoft.com/office/drawing/2014/main" id="{8F3F401F-9FB8-001F-0CFC-F2CF83B7AAB3}"/>
              </a:ext>
            </a:extLst>
          </p:cNvPr>
          <p:cNvSpPr/>
          <p:nvPr/>
        </p:nvSpPr>
        <p:spPr>
          <a:xfrm>
            <a:off x="2119290" y="4593480"/>
            <a:ext cx="782988" cy="61132"/>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p>
        </p:txBody>
      </p:sp>
    </p:spTree>
    <p:extLst>
      <p:ext uri="{BB962C8B-B14F-4D97-AF65-F5344CB8AC3E}">
        <p14:creationId xmlns:p14="http://schemas.microsoft.com/office/powerpoint/2010/main" val="37029247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B19AF2-4373-EE77-38C0-C397A79B2AEC}"/>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1397360B-5AF4-F11C-89C4-345B62B714C3}"/>
              </a:ext>
            </a:extLst>
          </p:cNvPr>
          <p:cNvSpPr/>
          <p:nvPr/>
        </p:nvSpPr>
        <p:spPr>
          <a:xfrm>
            <a:off x="1" y="269719"/>
            <a:ext cx="8681292" cy="522215"/>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78"/>
            <a:endParaRPr lang="en-US" sz="1351" dirty="0">
              <a:solidFill>
                <a:prstClr val="white"/>
              </a:solidFill>
              <a:latin typeface="Times New Roman" panose="02020603050405020304" pitchFamily="18" charset="0"/>
              <a:cs typeface="Times New Roman" panose="02020603050405020304" pitchFamily="18" charset="0"/>
            </a:endParaRPr>
          </a:p>
        </p:txBody>
      </p:sp>
      <p:pic>
        <p:nvPicPr>
          <p:cNvPr id="9" name="Picture 8" descr="A blue text on a black background&#10;&#10;AI-generated content may be incorrect.">
            <a:extLst>
              <a:ext uri="{FF2B5EF4-FFF2-40B4-BE49-F238E27FC236}">
                <a16:creationId xmlns:a16="http://schemas.microsoft.com/office/drawing/2014/main" id="{5F25F42D-0AF9-F595-10EC-C100C75ED39F}"/>
              </a:ext>
            </a:extLst>
          </p:cNvPr>
          <p:cNvPicPr>
            <a:picLocks noChangeAspect="1"/>
          </p:cNvPicPr>
          <p:nvPr/>
        </p:nvPicPr>
        <p:blipFill>
          <a:blip r:embed="rId3"/>
          <a:stretch>
            <a:fillRect/>
          </a:stretch>
        </p:blipFill>
        <p:spPr>
          <a:xfrm>
            <a:off x="8681294" y="269719"/>
            <a:ext cx="3393194" cy="522215"/>
          </a:xfrm>
          <a:prstGeom prst="rect">
            <a:avLst/>
          </a:prstGeom>
        </p:spPr>
      </p:pic>
      <p:sp>
        <p:nvSpPr>
          <p:cNvPr id="2" name="TextBox 1">
            <a:extLst>
              <a:ext uri="{FF2B5EF4-FFF2-40B4-BE49-F238E27FC236}">
                <a16:creationId xmlns:a16="http://schemas.microsoft.com/office/drawing/2014/main" id="{21D10994-2603-CB01-F07C-213B226B410F}"/>
              </a:ext>
            </a:extLst>
          </p:cNvPr>
          <p:cNvSpPr txBox="1"/>
          <p:nvPr/>
        </p:nvSpPr>
        <p:spPr>
          <a:xfrm>
            <a:off x="292100" y="330269"/>
            <a:ext cx="3157403" cy="400110"/>
          </a:xfrm>
          <a:prstGeom prst="rect">
            <a:avLst/>
          </a:prstGeom>
          <a:noFill/>
        </p:spPr>
        <p:txBody>
          <a:bodyPr wrap="none" rtlCol="0">
            <a:spAutoFit/>
          </a:bodyPr>
          <a:lstStyle/>
          <a:p>
            <a:r>
              <a:rPr lang="en-US" sz="2000" b="1" dirty="0">
                <a:solidFill>
                  <a:schemeClr val="bg1"/>
                </a:solidFill>
                <a:latin typeface="Times New Roman" panose="02020603050405020304" pitchFamily="18" charset="0"/>
                <a:cs typeface="Times New Roman" panose="02020603050405020304" pitchFamily="18" charset="0"/>
              </a:rPr>
              <a:t>SFT-Trainer Configuration</a:t>
            </a:r>
          </a:p>
        </p:txBody>
      </p:sp>
      <p:sp>
        <p:nvSpPr>
          <p:cNvPr id="4" name="TextBox 3">
            <a:extLst>
              <a:ext uri="{FF2B5EF4-FFF2-40B4-BE49-F238E27FC236}">
                <a16:creationId xmlns:a16="http://schemas.microsoft.com/office/drawing/2014/main" id="{5BC4F2F4-BE54-F8F6-2C92-DAA0BC852FA9}"/>
              </a:ext>
            </a:extLst>
          </p:cNvPr>
          <p:cNvSpPr txBox="1"/>
          <p:nvPr/>
        </p:nvSpPr>
        <p:spPr>
          <a:xfrm>
            <a:off x="6497503" y="1232969"/>
            <a:ext cx="5587748" cy="5355312"/>
          </a:xfrm>
          <a:prstGeom prst="rect">
            <a:avLst/>
          </a:prstGeom>
          <a:solidFill>
            <a:schemeClr val="tx2">
              <a:lumMod val="10000"/>
              <a:lumOff val="90000"/>
            </a:schemeClr>
          </a:solidFill>
        </p:spPr>
        <p:txBody>
          <a:bodyPr wrap="none" rtlCol="0">
            <a:spAutoFit/>
          </a:bodyPr>
          <a:lstStyle/>
          <a:p>
            <a:r>
              <a:rPr lang="en-US" dirty="0"/>
              <a:t>Algorithm 2 Trainer and Fine-Tuning Configuration</a:t>
            </a:r>
          </a:p>
          <a:p>
            <a:r>
              <a:rPr lang="en-US" dirty="0"/>
              <a:t>1: # Set up trainer configuration</a:t>
            </a:r>
          </a:p>
          <a:p>
            <a:r>
              <a:rPr lang="en-US" dirty="0"/>
              <a:t>2: Define training arguments:</a:t>
            </a:r>
          </a:p>
          <a:p>
            <a:r>
              <a:rPr lang="en-US" dirty="0"/>
              <a:t>3: num_train_epochs ←20</a:t>
            </a:r>
          </a:p>
          <a:p>
            <a:r>
              <a:rPr lang="en-US" dirty="0"/>
              <a:t>4: per_device_train_batch_size ←2</a:t>
            </a:r>
          </a:p>
          <a:p>
            <a:r>
              <a:rPr lang="en-US" dirty="0"/>
              <a:t>5: gradient_accumulation_steps ←4</a:t>
            </a:r>
          </a:p>
          <a:p>
            <a:r>
              <a:rPr lang="en-US" dirty="0"/>
              <a:t>6: learning_rate ←2e−4</a:t>
            </a:r>
          </a:p>
          <a:p>
            <a:r>
              <a:rPr lang="en-US" dirty="0"/>
              <a:t>7: lr_scheduler_type ←"linear"</a:t>
            </a:r>
          </a:p>
          <a:p>
            <a:r>
              <a:rPr lang="en-US" dirty="0"/>
              <a:t>8: optim ←"adamw_8bit"</a:t>
            </a:r>
          </a:p>
          <a:p>
            <a:r>
              <a:rPr lang="en-US" dirty="0"/>
              <a:t>9: logging_steps ←1</a:t>
            </a:r>
          </a:p>
          <a:p>
            <a:r>
              <a:rPr lang="en-US" dirty="0"/>
              <a:t>Algorithm 2 Trainer and Fine-Tuning Configuration</a:t>
            </a:r>
          </a:p>
          <a:p>
            <a:r>
              <a:rPr lang="en-US" dirty="0"/>
              <a:t>10: fp16 ←True or False (based on hardware)</a:t>
            </a:r>
          </a:p>
          <a:p>
            <a:r>
              <a:rPr lang="en-US" dirty="0"/>
              <a:t>11: output_dir ←"outputs/"</a:t>
            </a:r>
          </a:p>
          <a:p>
            <a:r>
              <a:rPr lang="en-US" dirty="0"/>
              <a:t>12: # Initialize SFTTrainer</a:t>
            </a:r>
          </a:p>
          <a:p>
            <a:r>
              <a:rPr lang="en-US" dirty="0"/>
              <a:t>13: trainer ←SFTTrainer(model, tokenizer, dataset, args)</a:t>
            </a:r>
          </a:p>
          <a:p>
            <a:r>
              <a:rPr lang="en-US" dirty="0"/>
              <a:t>14: # Focus on assistant responses</a:t>
            </a:r>
          </a:p>
          <a:p>
            <a:r>
              <a:rPr lang="en-US" dirty="0"/>
              <a:t>15: trainer ←train_on_responses_only(trainer)</a:t>
            </a:r>
          </a:p>
          <a:p>
            <a:r>
              <a:rPr lang="en-US" dirty="0"/>
              <a:t>16: # Start fine-tuning</a:t>
            </a:r>
          </a:p>
          <a:p>
            <a:r>
              <a:rPr lang="en-US" dirty="0"/>
              <a:t>17: trainer.train()</a:t>
            </a:r>
          </a:p>
        </p:txBody>
      </p:sp>
      <p:sp>
        <p:nvSpPr>
          <p:cNvPr id="5" name="TextBox 4">
            <a:extLst>
              <a:ext uri="{FF2B5EF4-FFF2-40B4-BE49-F238E27FC236}">
                <a16:creationId xmlns:a16="http://schemas.microsoft.com/office/drawing/2014/main" id="{B6D17BC4-BE43-979A-1A1A-135E1FF0A42B}"/>
              </a:ext>
            </a:extLst>
          </p:cNvPr>
          <p:cNvSpPr txBox="1"/>
          <p:nvPr/>
        </p:nvSpPr>
        <p:spPr>
          <a:xfrm>
            <a:off x="2850766" y="902359"/>
            <a:ext cx="6096000" cy="369332"/>
          </a:xfrm>
          <a:prstGeom prst="rect">
            <a:avLst/>
          </a:prstGeom>
          <a:noFill/>
        </p:spPr>
        <p:txBody>
          <a:bodyPr wrap="square">
            <a:spAutoFit/>
          </a:bodyPr>
          <a:lstStyle/>
          <a:p>
            <a:r>
              <a:rPr lang="en-US" b="1" dirty="0">
                <a:solidFill>
                  <a:schemeClr val="accent1">
                    <a:lumMod val="75000"/>
                  </a:schemeClr>
                </a:solidFill>
              </a:rPr>
              <a:t>Fine-Tuning LLaMA 3.2B with LoRA + Unsloth</a:t>
            </a:r>
          </a:p>
        </p:txBody>
      </p:sp>
      <p:sp>
        <p:nvSpPr>
          <p:cNvPr id="7" name="TextBox 6">
            <a:extLst>
              <a:ext uri="{FF2B5EF4-FFF2-40B4-BE49-F238E27FC236}">
                <a16:creationId xmlns:a16="http://schemas.microsoft.com/office/drawing/2014/main" id="{9C20FA5B-088B-BF7F-5A33-5D73A5CFA196}"/>
              </a:ext>
            </a:extLst>
          </p:cNvPr>
          <p:cNvSpPr txBox="1"/>
          <p:nvPr/>
        </p:nvSpPr>
        <p:spPr>
          <a:xfrm>
            <a:off x="0" y="6581001"/>
            <a:ext cx="3600922" cy="276999"/>
          </a:xfrm>
          <a:prstGeom prst="rect">
            <a:avLst/>
          </a:prstGeom>
          <a:noFill/>
        </p:spPr>
        <p:txBody>
          <a:bodyPr wrap="none" rtlCol="0">
            <a:spAutoFit/>
          </a:bodyPr>
          <a:lstStyle/>
          <a:p>
            <a:r>
              <a:rPr lang="en-US" sz="1200" dirty="0">
                <a:hlinkClick r:id="rId4"/>
              </a:rPr>
              <a:t>Model and tokenizer uploaded to Hugging Face Hub</a:t>
            </a:r>
            <a:endParaRPr lang="en-US" sz="1200" dirty="0"/>
          </a:p>
        </p:txBody>
      </p:sp>
      <p:pic>
        <p:nvPicPr>
          <p:cNvPr id="10" name="Picture 9" descr="A black and white gear&#10;&#10;AI-generated content may be incorrect.">
            <a:extLst>
              <a:ext uri="{FF2B5EF4-FFF2-40B4-BE49-F238E27FC236}">
                <a16:creationId xmlns:a16="http://schemas.microsoft.com/office/drawing/2014/main" id="{060DE4AA-10C9-24CF-19E0-714308F9F36C}"/>
              </a:ext>
            </a:extLst>
          </p:cNvPr>
          <p:cNvPicPr>
            <a:picLocks noChangeAspect="1"/>
          </p:cNvPicPr>
          <p:nvPr/>
        </p:nvPicPr>
        <p:blipFill>
          <a:blip r:embed="rId5"/>
          <a:stretch>
            <a:fillRect/>
          </a:stretch>
        </p:blipFill>
        <p:spPr>
          <a:xfrm>
            <a:off x="496871" y="1386834"/>
            <a:ext cx="519129" cy="529813"/>
          </a:xfrm>
          <a:prstGeom prst="rect">
            <a:avLst/>
          </a:prstGeom>
        </p:spPr>
      </p:pic>
      <p:pic>
        <p:nvPicPr>
          <p:cNvPr id="13" name="Picture 12" descr="A black and white logo&#10;&#10;AI-generated content may be incorrect.">
            <a:extLst>
              <a:ext uri="{FF2B5EF4-FFF2-40B4-BE49-F238E27FC236}">
                <a16:creationId xmlns:a16="http://schemas.microsoft.com/office/drawing/2014/main" id="{8CBE214C-623A-C2C4-4771-D8470F2EBF07}"/>
              </a:ext>
            </a:extLst>
          </p:cNvPr>
          <p:cNvPicPr>
            <a:picLocks noChangeAspect="1"/>
          </p:cNvPicPr>
          <p:nvPr/>
        </p:nvPicPr>
        <p:blipFill>
          <a:blip r:embed="rId6"/>
          <a:stretch>
            <a:fillRect/>
          </a:stretch>
        </p:blipFill>
        <p:spPr>
          <a:xfrm>
            <a:off x="2785350" y="1512497"/>
            <a:ext cx="558800" cy="623276"/>
          </a:xfrm>
          <a:prstGeom prst="rect">
            <a:avLst/>
          </a:prstGeom>
        </p:spPr>
      </p:pic>
      <p:pic>
        <p:nvPicPr>
          <p:cNvPr id="15" name="Picture 14" descr="A graph and check marks&#10;&#10;AI-generated content may be incorrect.">
            <a:extLst>
              <a:ext uri="{FF2B5EF4-FFF2-40B4-BE49-F238E27FC236}">
                <a16:creationId xmlns:a16="http://schemas.microsoft.com/office/drawing/2014/main" id="{6837567F-0192-EE48-07CD-A3A3C2D632C3}"/>
              </a:ext>
            </a:extLst>
          </p:cNvPr>
          <p:cNvPicPr>
            <a:picLocks noChangeAspect="1"/>
          </p:cNvPicPr>
          <p:nvPr/>
        </p:nvPicPr>
        <p:blipFill>
          <a:blip r:embed="rId7"/>
          <a:stretch>
            <a:fillRect/>
          </a:stretch>
        </p:blipFill>
        <p:spPr>
          <a:xfrm>
            <a:off x="4950015" y="3523983"/>
            <a:ext cx="700025" cy="628650"/>
          </a:xfrm>
          <a:prstGeom prst="rect">
            <a:avLst/>
          </a:prstGeom>
        </p:spPr>
      </p:pic>
      <p:pic>
        <p:nvPicPr>
          <p:cNvPr id="17" name="Picture 16" descr="A black and white symbol&#10;&#10;AI-generated content may be incorrect.">
            <a:extLst>
              <a:ext uri="{FF2B5EF4-FFF2-40B4-BE49-F238E27FC236}">
                <a16:creationId xmlns:a16="http://schemas.microsoft.com/office/drawing/2014/main" id="{1C2A904C-0EE6-78DA-6858-BE1203C12290}"/>
              </a:ext>
            </a:extLst>
          </p:cNvPr>
          <p:cNvPicPr>
            <a:picLocks noChangeAspect="1"/>
          </p:cNvPicPr>
          <p:nvPr/>
        </p:nvPicPr>
        <p:blipFill>
          <a:blip r:embed="rId8"/>
          <a:stretch>
            <a:fillRect/>
          </a:stretch>
        </p:blipFill>
        <p:spPr>
          <a:xfrm>
            <a:off x="3123742" y="3499771"/>
            <a:ext cx="700026" cy="677074"/>
          </a:xfrm>
          <a:prstGeom prst="rect">
            <a:avLst/>
          </a:prstGeom>
        </p:spPr>
      </p:pic>
      <p:pic>
        <p:nvPicPr>
          <p:cNvPr id="19" name="Picture 18" descr="A black and white icon of a beaker&#10;&#10;AI-generated content may be incorrect.">
            <a:extLst>
              <a:ext uri="{FF2B5EF4-FFF2-40B4-BE49-F238E27FC236}">
                <a16:creationId xmlns:a16="http://schemas.microsoft.com/office/drawing/2014/main" id="{0E7A5A76-006D-4C30-2E9F-4B29F5EDF8E0}"/>
              </a:ext>
            </a:extLst>
          </p:cNvPr>
          <p:cNvPicPr>
            <a:picLocks noChangeAspect="1"/>
          </p:cNvPicPr>
          <p:nvPr/>
        </p:nvPicPr>
        <p:blipFill>
          <a:blip r:embed="rId9"/>
          <a:stretch>
            <a:fillRect/>
          </a:stretch>
        </p:blipFill>
        <p:spPr>
          <a:xfrm flipH="1">
            <a:off x="232598" y="3595814"/>
            <a:ext cx="533536" cy="725707"/>
          </a:xfrm>
          <a:prstGeom prst="rect">
            <a:avLst/>
          </a:prstGeom>
        </p:spPr>
      </p:pic>
      <p:pic>
        <p:nvPicPr>
          <p:cNvPr id="21" name="Picture 20" descr="A black and white target&#10;&#10;AI-generated content may be incorrect.">
            <a:extLst>
              <a:ext uri="{FF2B5EF4-FFF2-40B4-BE49-F238E27FC236}">
                <a16:creationId xmlns:a16="http://schemas.microsoft.com/office/drawing/2014/main" id="{215380F9-B70D-8361-1CC6-6EC999077CBE}"/>
              </a:ext>
            </a:extLst>
          </p:cNvPr>
          <p:cNvPicPr>
            <a:picLocks noChangeAspect="1"/>
          </p:cNvPicPr>
          <p:nvPr/>
        </p:nvPicPr>
        <p:blipFill>
          <a:blip r:embed="rId10"/>
          <a:stretch>
            <a:fillRect/>
          </a:stretch>
        </p:blipFill>
        <p:spPr>
          <a:xfrm>
            <a:off x="4771453" y="1432742"/>
            <a:ext cx="528575" cy="649127"/>
          </a:xfrm>
          <a:prstGeom prst="rect">
            <a:avLst/>
          </a:prstGeom>
        </p:spPr>
      </p:pic>
      <p:sp>
        <p:nvSpPr>
          <p:cNvPr id="23" name="TextBox 22">
            <a:extLst>
              <a:ext uri="{FF2B5EF4-FFF2-40B4-BE49-F238E27FC236}">
                <a16:creationId xmlns:a16="http://schemas.microsoft.com/office/drawing/2014/main" id="{FC2904D8-7AB5-724E-5F86-9DE6ED4CF38F}"/>
              </a:ext>
            </a:extLst>
          </p:cNvPr>
          <p:cNvSpPr txBox="1"/>
          <p:nvPr/>
        </p:nvSpPr>
        <p:spPr>
          <a:xfrm>
            <a:off x="393142" y="1897542"/>
            <a:ext cx="991714" cy="649127"/>
          </a:xfrm>
          <a:prstGeom prst="rect">
            <a:avLst/>
          </a:prstGeom>
          <a:noFill/>
        </p:spPr>
        <p:txBody>
          <a:bodyPr wrap="square">
            <a:spAutoFit/>
          </a:bodyPr>
          <a:lstStyle/>
          <a:p>
            <a:r>
              <a:rPr lang="en-US" b="1" dirty="0">
                <a:solidFill>
                  <a:schemeClr val="tx2">
                    <a:lumMod val="90000"/>
                    <a:lumOff val="10000"/>
                  </a:schemeClr>
                </a:solidFill>
              </a:rPr>
              <a:t>LoRA Applied</a:t>
            </a:r>
          </a:p>
        </p:txBody>
      </p:sp>
      <p:sp>
        <p:nvSpPr>
          <p:cNvPr id="25" name="TextBox 24">
            <a:extLst>
              <a:ext uri="{FF2B5EF4-FFF2-40B4-BE49-F238E27FC236}">
                <a16:creationId xmlns:a16="http://schemas.microsoft.com/office/drawing/2014/main" id="{E29FE663-3E30-E328-13C0-1C9A99B53032}"/>
              </a:ext>
            </a:extLst>
          </p:cNvPr>
          <p:cNvSpPr txBox="1"/>
          <p:nvPr/>
        </p:nvSpPr>
        <p:spPr>
          <a:xfrm>
            <a:off x="2222339" y="1812607"/>
            <a:ext cx="1765300" cy="646331"/>
          </a:xfrm>
          <a:prstGeom prst="rect">
            <a:avLst/>
          </a:prstGeom>
          <a:noFill/>
        </p:spPr>
        <p:txBody>
          <a:bodyPr wrap="square">
            <a:spAutoFit/>
          </a:bodyPr>
          <a:lstStyle/>
          <a:p>
            <a:r>
              <a:rPr lang="en-US" b="1" dirty="0">
                <a:solidFill>
                  <a:schemeClr val="tx2">
                    <a:lumMod val="90000"/>
                    <a:lumOff val="10000"/>
                  </a:schemeClr>
                </a:solidFill>
              </a:rPr>
              <a:t>4-bit Quantization</a:t>
            </a:r>
          </a:p>
        </p:txBody>
      </p:sp>
      <p:sp>
        <p:nvSpPr>
          <p:cNvPr id="27" name="TextBox 26">
            <a:extLst>
              <a:ext uri="{FF2B5EF4-FFF2-40B4-BE49-F238E27FC236}">
                <a16:creationId xmlns:a16="http://schemas.microsoft.com/office/drawing/2014/main" id="{D9A98063-A900-0861-BD09-AB8D5C747739}"/>
              </a:ext>
            </a:extLst>
          </p:cNvPr>
          <p:cNvSpPr txBox="1"/>
          <p:nvPr/>
        </p:nvSpPr>
        <p:spPr>
          <a:xfrm>
            <a:off x="4533351" y="1957169"/>
            <a:ext cx="1303525" cy="646331"/>
          </a:xfrm>
          <a:prstGeom prst="rect">
            <a:avLst/>
          </a:prstGeom>
          <a:noFill/>
        </p:spPr>
        <p:txBody>
          <a:bodyPr wrap="square">
            <a:spAutoFit/>
          </a:bodyPr>
          <a:lstStyle/>
          <a:p>
            <a:r>
              <a:rPr lang="en-US" b="1" dirty="0">
                <a:solidFill>
                  <a:schemeClr val="tx2">
                    <a:lumMod val="90000"/>
                    <a:lumOff val="10000"/>
                  </a:schemeClr>
                </a:solidFill>
              </a:rPr>
              <a:t>Response</a:t>
            </a:r>
          </a:p>
          <a:p>
            <a:r>
              <a:rPr lang="en-US" b="1" dirty="0">
                <a:solidFill>
                  <a:schemeClr val="tx2">
                    <a:lumMod val="90000"/>
                    <a:lumOff val="10000"/>
                  </a:schemeClr>
                </a:solidFill>
              </a:rPr>
              <a:t>Focused</a:t>
            </a:r>
          </a:p>
        </p:txBody>
      </p:sp>
      <p:sp>
        <p:nvSpPr>
          <p:cNvPr id="29" name="TextBox 28">
            <a:extLst>
              <a:ext uri="{FF2B5EF4-FFF2-40B4-BE49-F238E27FC236}">
                <a16:creationId xmlns:a16="http://schemas.microsoft.com/office/drawing/2014/main" id="{67B6F86A-4231-A972-73F2-3A3A3253D562}"/>
              </a:ext>
            </a:extLst>
          </p:cNvPr>
          <p:cNvSpPr txBox="1"/>
          <p:nvPr/>
        </p:nvSpPr>
        <p:spPr>
          <a:xfrm>
            <a:off x="639361" y="3559214"/>
            <a:ext cx="1574800" cy="646331"/>
          </a:xfrm>
          <a:prstGeom prst="rect">
            <a:avLst/>
          </a:prstGeom>
          <a:noFill/>
        </p:spPr>
        <p:txBody>
          <a:bodyPr wrap="square">
            <a:spAutoFit/>
          </a:bodyPr>
          <a:lstStyle/>
          <a:p>
            <a:r>
              <a:rPr lang="en-US" b="1" dirty="0">
                <a:solidFill>
                  <a:schemeClr val="tx2">
                    <a:lumMod val="90000"/>
                    <a:lumOff val="10000"/>
                  </a:schemeClr>
                </a:solidFill>
              </a:rPr>
              <a:t>20 Epochs + 8-bit AdamW</a:t>
            </a:r>
            <a:endParaRPr lang="en-US" dirty="0">
              <a:solidFill>
                <a:schemeClr val="tx2">
                  <a:lumMod val="90000"/>
                  <a:lumOff val="10000"/>
                </a:schemeClr>
              </a:solidFill>
            </a:endParaRPr>
          </a:p>
        </p:txBody>
      </p:sp>
      <p:sp>
        <p:nvSpPr>
          <p:cNvPr id="31" name="TextBox 30">
            <a:extLst>
              <a:ext uri="{FF2B5EF4-FFF2-40B4-BE49-F238E27FC236}">
                <a16:creationId xmlns:a16="http://schemas.microsoft.com/office/drawing/2014/main" id="{D03F0931-5697-3E7E-3DF2-C40E584F3825}"/>
              </a:ext>
            </a:extLst>
          </p:cNvPr>
          <p:cNvSpPr txBox="1"/>
          <p:nvPr/>
        </p:nvSpPr>
        <p:spPr>
          <a:xfrm>
            <a:off x="5140401" y="4174568"/>
            <a:ext cx="1227039" cy="646331"/>
          </a:xfrm>
          <a:prstGeom prst="rect">
            <a:avLst/>
          </a:prstGeom>
          <a:noFill/>
        </p:spPr>
        <p:txBody>
          <a:bodyPr wrap="square">
            <a:spAutoFit/>
          </a:bodyPr>
          <a:lstStyle/>
          <a:p>
            <a:r>
              <a:rPr lang="en-US" b="1" dirty="0">
                <a:solidFill>
                  <a:schemeClr val="tx2">
                    <a:lumMod val="90000"/>
                    <a:lumOff val="10000"/>
                  </a:schemeClr>
                </a:solidFill>
              </a:rPr>
              <a:t>Academic Dataset</a:t>
            </a:r>
          </a:p>
        </p:txBody>
      </p:sp>
      <p:sp>
        <p:nvSpPr>
          <p:cNvPr id="33" name="TextBox 32">
            <a:extLst>
              <a:ext uri="{FF2B5EF4-FFF2-40B4-BE49-F238E27FC236}">
                <a16:creationId xmlns:a16="http://schemas.microsoft.com/office/drawing/2014/main" id="{592B7BBC-2E0E-EAFD-DF30-070F6850A346}"/>
              </a:ext>
            </a:extLst>
          </p:cNvPr>
          <p:cNvSpPr txBox="1"/>
          <p:nvPr/>
        </p:nvSpPr>
        <p:spPr>
          <a:xfrm>
            <a:off x="2985851" y="4197265"/>
            <a:ext cx="1485351" cy="369332"/>
          </a:xfrm>
          <a:prstGeom prst="rect">
            <a:avLst/>
          </a:prstGeom>
          <a:noFill/>
        </p:spPr>
        <p:txBody>
          <a:bodyPr wrap="square">
            <a:spAutoFit/>
          </a:bodyPr>
          <a:lstStyle/>
          <a:p>
            <a:r>
              <a:rPr lang="en-US" b="1" dirty="0">
                <a:solidFill>
                  <a:schemeClr val="tx2">
                    <a:lumMod val="90000"/>
                    <a:lumOff val="10000"/>
                  </a:schemeClr>
                </a:solidFill>
              </a:rPr>
              <a:t>SFT Trainer</a:t>
            </a:r>
          </a:p>
        </p:txBody>
      </p:sp>
      <p:sp>
        <p:nvSpPr>
          <p:cNvPr id="34" name="Right Arrow 33">
            <a:extLst>
              <a:ext uri="{FF2B5EF4-FFF2-40B4-BE49-F238E27FC236}">
                <a16:creationId xmlns:a16="http://schemas.microsoft.com/office/drawing/2014/main" id="{5982BBF9-2F17-E13D-D488-B88EF3C14056}"/>
              </a:ext>
            </a:extLst>
          </p:cNvPr>
          <p:cNvSpPr/>
          <p:nvPr/>
        </p:nvSpPr>
        <p:spPr>
          <a:xfrm>
            <a:off x="1254102" y="1650649"/>
            <a:ext cx="1257300" cy="10040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ight Arrow 34">
            <a:extLst>
              <a:ext uri="{FF2B5EF4-FFF2-40B4-BE49-F238E27FC236}">
                <a16:creationId xmlns:a16="http://schemas.microsoft.com/office/drawing/2014/main" id="{FA41939E-6786-AD8F-127F-8E9AA70E09CC}"/>
              </a:ext>
            </a:extLst>
          </p:cNvPr>
          <p:cNvSpPr/>
          <p:nvPr/>
        </p:nvSpPr>
        <p:spPr>
          <a:xfrm>
            <a:off x="3395102" y="1676874"/>
            <a:ext cx="1257300" cy="10040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Down Arrow 35">
            <a:extLst>
              <a:ext uri="{FF2B5EF4-FFF2-40B4-BE49-F238E27FC236}">
                <a16:creationId xmlns:a16="http://schemas.microsoft.com/office/drawing/2014/main" id="{F5E70EBD-F659-FF4F-BF87-13B294F531C2}"/>
              </a:ext>
            </a:extLst>
          </p:cNvPr>
          <p:cNvSpPr/>
          <p:nvPr/>
        </p:nvSpPr>
        <p:spPr>
          <a:xfrm>
            <a:off x="850478" y="2603500"/>
            <a:ext cx="45719" cy="82550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Down Arrow 36">
            <a:extLst>
              <a:ext uri="{FF2B5EF4-FFF2-40B4-BE49-F238E27FC236}">
                <a16:creationId xmlns:a16="http://schemas.microsoft.com/office/drawing/2014/main" id="{F5B98761-ADDA-13FB-6A15-2BDB619EA445}"/>
              </a:ext>
            </a:extLst>
          </p:cNvPr>
          <p:cNvSpPr/>
          <p:nvPr/>
        </p:nvSpPr>
        <p:spPr>
          <a:xfrm>
            <a:off x="5121466" y="2546669"/>
            <a:ext cx="63647" cy="46958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Left Arrow 37">
            <a:extLst>
              <a:ext uri="{FF2B5EF4-FFF2-40B4-BE49-F238E27FC236}">
                <a16:creationId xmlns:a16="http://schemas.microsoft.com/office/drawing/2014/main" id="{4234A2B5-BFA5-9BBF-151D-53E806C0213C}"/>
              </a:ext>
            </a:extLst>
          </p:cNvPr>
          <p:cNvSpPr/>
          <p:nvPr/>
        </p:nvSpPr>
        <p:spPr>
          <a:xfrm>
            <a:off x="4023752" y="3838308"/>
            <a:ext cx="747701" cy="45719"/>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ight Arrow 38">
            <a:extLst>
              <a:ext uri="{FF2B5EF4-FFF2-40B4-BE49-F238E27FC236}">
                <a16:creationId xmlns:a16="http://schemas.microsoft.com/office/drawing/2014/main" id="{AD8889EC-89CE-67C1-2ECC-57E3E18334E4}"/>
              </a:ext>
            </a:extLst>
          </p:cNvPr>
          <p:cNvSpPr/>
          <p:nvPr/>
        </p:nvSpPr>
        <p:spPr>
          <a:xfrm>
            <a:off x="2222339" y="3836660"/>
            <a:ext cx="771690" cy="4571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 name="Picture 40" descr="A green and black logo&#10;&#10;AI-generated content may be incorrect.">
            <a:extLst>
              <a:ext uri="{FF2B5EF4-FFF2-40B4-BE49-F238E27FC236}">
                <a16:creationId xmlns:a16="http://schemas.microsoft.com/office/drawing/2014/main" id="{14580C57-0409-ED9D-79E7-EA7980345CB2}"/>
              </a:ext>
            </a:extLst>
          </p:cNvPr>
          <p:cNvPicPr>
            <a:picLocks noChangeAspect="1"/>
          </p:cNvPicPr>
          <p:nvPr/>
        </p:nvPicPr>
        <p:blipFill>
          <a:blip r:embed="rId11"/>
          <a:stretch>
            <a:fillRect/>
          </a:stretch>
        </p:blipFill>
        <p:spPr>
          <a:xfrm>
            <a:off x="232598" y="5867384"/>
            <a:ext cx="1880128" cy="683683"/>
          </a:xfrm>
          <a:prstGeom prst="rect">
            <a:avLst/>
          </a:prstGeom>
        </p:spPr>
      </p:pic>
    </p:spTree>
    <p:extLst>
      <p:ext uri="{BB962C8B-B14F-4D97-AF65-F5344CB8AC3E}">
        <p14:creationId xmlns:p14="http://schemas.microsoft.com/office/powerpoint/2010/main" val="2421356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 name="Rectangle 50">
            <a:extLst>
              <a:ext uri="{FF2B5EF4-FFF2-40B4-BE49-F238E27FC236}">
                <a16:creationId xmlns:a16="http://schemas.microsoft.com/office/drawing/2014/main" id="{23D09407-53BC-485E-B4CE-BC5E4FC4B2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921DB988-49FC-4608-B0A2-E2F3A40190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016B741-0C6D-A033-DD7C-A1B36443AFE4}"/>
              </a:ext>
            </a:extLst>
          </p:cNvPr>
          <p:cNvSpPr>
            <a:spLocks noGrp="1"/>
          </p:cNvSpPr>
          <p:nvPr>
            <p:ph type="title"/>
          </p:nvPr>
        </p:nvSpPr>
        <p:spPr>
          <a:xfrm>
            <a:off x="882903" y="3768529"/>
            <a:ext cx="10640754" cy="775845"/>
          </a:xfrm>
        </p:spPr>
        <p:txBody>
          <a:bodyPr vert="horz" lIns="91440" tIns="45720" rIns="91440" bIns="45720" rtlCol="0" anchor="b">
            <a:normAutofit/>
          </a:bodyPr>
          <a:lstStyle/>
          <a:p>
            <a:pPr algn="ctr"/>
            <a:r>
              <a:rPr lang="en-US" b="1" kern="1200" dirty="0">
                <a:solidFill>
                  <a:schemeClr val="tx2">
                    <a:lumMod val="90000"/>
                    <a:lumOff val="10000"/>
                  </a:schemeClr>
                </a:solidFill>
                <a:latin typeface="+mj-lt"/>
                <a:ea typeface="+mj-ea"/>
                <a:cs typeface="+mj-cs"/>
              </a:rPr>
              <a:t>Results &amp; Evaluation</a:t>
            </a:r>
            <a:endParaRPr lang="en-US" kern="1200" dirty="0">
              <a:solidFill>
                <a:schemeClr val="tx2">
                  <a:lumMod val="90000"/>
                  <a:lumOff val="10000"/>
                </a:schemeClr>
              </a:solidFill>
              <a:latin typeface="+mj-lt"/>
              <a:ea typeface="+mj-ea"/>
              <a:cs typeface="+mj-cs"/>
            </a:endParaRPr>
          </a:p>
        </p:txBody>
      </p:sp>
      <p:grpSp>
        <p:nvGrpSpPr>
          <p:cNvPr id="55" name="Group 54">
            <a:extLst>
              <a:ext uri="{FF2B5EF4-FFF2-40B4-BE49-F238E27FC236}">
                <a16:creationId xmlns:a16="http://schemas.microsoft.com/office/drawing/2014/main" id="{E9B930FD-8671-4C4C-ADCF-73AC1D0CD41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9676747" y="0"/>
            <a:ext cx="2514948" cy="2174333"/>
            <a:chOff x="-305" y="-4155"/>
            <a:chExt cx="2514948" cy="2174333"/>
          </a:xfrm>
        </p:grpSpPr>
        <p:sp>
          <p:nvSpPr>
            <p:cNvPr id="56" name="Freeform: Shape 55">
              <a:extLst>
                <a:ext uri="{FF2B5EF4-FFF2-40B4-BE49-F238E27FC236}">
                  <a16:creationId xmlns:a16="http://schemas.microsoft.com/office/drawing/2014/main" id="{C35B12C1-569C-4E37-AA33-7EF215F201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Freeform: Shape 56">
              <a:extLst>
                <a:ext uri="{FF2B5EF4-FFF2-40B4-BE49-F238E27FC236}">
                  <a16:creationId xmlns:a16="http://schemas.microsoft.com/office/drawing/2014/main" id="{F23E2660-7810-46F6-8752-187127C830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Freeform: Shape 57">
              <a:extLst>
                <a:ext uri="{FF2B5EF4-FFF2-40B4-BE49-F238E27FC236}">
                  <a16:creationId xmlns:a16="http://schemas.microsoft.com/office/drawing/2014/main" id="{C991DC45-0378-45B3-B325-FB8F98545E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59" name="Freeform: Shape 58">
              <a:extLst>
                <a:ext uri="{FF2B5EF4-FFF2-40B4-BE49-F238E27FC236}">
                  <a16:creationId xmlns:a16="http://schemas.microsoft.com/office/drawing/2014/main" id="{E228F5BA-5150-4554-B7EA-93F371F3B1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6" name="Graphic 5" descr="Bar chart">
            <a:extLst>
              <a:ext uri="{FF2B5EF4-FFF2-40B4-BE49-F238E27FC236}">
                <a16:creationId xmlns:a16="http://schemas.microsoft.com/office/drawing/2014/main" id="{F9868CD7-6C0D-C7BA-E6B9-CDDE91E7D92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677563" y="990506"/>
            <a:ext cx="2836567" cy="2836567"/>
          </a:xfrm>
          <a:prstGeom prst="rect">
            <a:avLst/>
          </a:prstGeom>
        </p:spPr>
      </p:pic>
      <p:grpSp>
        <p:nvGrpSpPr>
          <p:cNvPr id="61" name="Group 60">
            <a:extLst>
              <a:ext uri="{FF2B5EF4-FFF2-40B4-BE49-F238E27FC236}">
                <a16:creationId xmlns:a16="http://schemas.microsoft.com/office/drawing/2014/main" id="{383C2651-AE0C-4AE4-8725-E2F9414FE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flipH="1">
            <a:off x="-305" y="4322879"/>
            <a:ext cx="3378428" cy="2535121"/>
            <a:chOff x="-305" y="-1"/>
            <a:chExt cx="3832880" cy="2876136"/>
          </a:xfrm>
        </p:grpSpPr>
        <p:sp>
          <p:nvSpPr>
            <p:cNvPr id="62" name="Freeform: Shape 61">
              <a:extLst>
                <a:ext uri="{FF2B5EF4-FFF2-40B4-BE49-F238E27FC236}">
                  <a16:creationId xmlns:a16="http://schemas.microsoft.com/office/drawing/2014/main" id="{CCE13265-B5D2-47B4-A199-E05F390D5B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Freeform: Shape 62">
              <a:extLst>
                <a:ext uri="{FF2B5EF4-FFF2-40B4-BE49-F238E27FC236}">
                  <a16:creationId xmlns:a16="http://schemas.microsoft.com/office/drawing/2014/main" id="{693EBD03-D832-462C-9304-7273698ED4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Freeform: Shape 63">
              <a:extLst>
                <a:ext uri="{FF2B5EF4-FFF2-40B4-BE49-F238E27FC236}">
                  <a16:creationId xmlns:a16="http://schemas.microsoft.com/office/drawing/2014/main" id="{0D53D3E2-805E-40D2-964F-352BF6D476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Freeform: Shape 64">
              <a:extLst>
                <a:ext uri="{FF2B5EF4-FFF2-40B4-BE49-F238E27FC236}">
                  <a16:creationId xmlns:a16="http://schemas.microsoft.com/office/drawing/2014/main" id="{B7A9A916-A926-43E6-800F-432ABC3F24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09581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BB3953-4927-6E35-E49F-93003461DDA7}"/>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2CA11086-2B6B-74C7-33E9-88BFA0C6EA49}"/>
              </a:ext>
            </a:extLst>
          </p:cNvPr>
          <p:cNvSpPr/>
          <p:nvPr/>
        </p:nvSpPr>
        <p:spPr>
          <a:xfrm>
            <a:off x="1" y="269719"/>
            <a:ext cx="8681292" cy="522215"/>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78"/>
            <a:endParaRPr lang="en-US" sz="1351">
              <a:solidFill>
                <a:prstClr val="white"/>
              </a:solidFill>
              <a:latin typeface="Times New Roman" panose="02020603050405020304" pitchFamily="18" charset="0"/>
              <a:cs typeface="Times New Roman" panose="02020603050405020304" pitchFamily="18" charset="0"/>
            </a:endParaRPr>
          </a:p>
        </p:txBody>
      </p:sp>
      <p:pic>
        <p:nvPicPr>
          <p:cNvPr id="9" name="Picture 8" descr="A blue text on a black background&#10;&#10;AI-generated content may be incorrect.">
            <a:extLst>
              <a:ext uri="{FF2B5EF4-FFF2-40B4-BE49-F238E27FC236}">
                <a16:creationId xmlns:a16="http://schemas.microsoft.com/office/drawing/2014/main" id="{C230FCA2-F44A-D4C4-BD39-97F82BC6BD49}"/>
              </a:ext>
            </a:extLst>
          </p:cNvPr>
          <p:cNvPicPr>
            <a:picLocks noChangeAspect="1"/>
          </p:cNvPicPr>
          <p:nvPr/>
        </p:nvPicPr>
        <p:blipFill>
          <a:blip r:embed="rId3"/>
          <a:stretch>
            <a:fillRect/>
          </a:stretch>
        </p:blipFill>
        <p:spPr>
          <a:xfrm>
            <a:off x="8681294" y="269719"/>
            <a:ext cx="3393194" cy="522215"/>
          </a:xfrm>
          <a:prstGeom prst="rect">
            <a:avLst/>
          </a:prstGeom>
        </p:spPr>
      </p:pic>
      <p:sp>
        <p:nvSpPr>
          <p:cNvPr id="2" name="TextBox 1">
            <a:extLst>
              <a:ext uri="{FF2B5EF4-FFF2-40B4-BE49-F238E27FC236}">
                <a16:creationId xmlns:a16="http://schemas.microsoft.com/office/drawing/2014/main" id="{EBAD9DF5-EC2F-F509-0D5C-0AA6C78E01A4}"/>
              </a:ext>
            </a:extLst>
          </p:cNvPr>
          <p:cNvSpPr txBox="1"/>
          <p:nvPr/>
        </p:nvSpPr>
        <p:spPr>
          <a:xfrm>
            <a:off x="231812" y="330771"/>
            <a:ext cx="1534394" cy="400110"/>
          </a:xfrm>
          <a:prstGeom prst="rect">
            <a:avLst/>
          </a:prstGeom>
          <a:noFill/>
        </p:spPr>
        <p:txBody>
          <a:bodyPr wrap="none" rtlCol="0">
            <a:spAutoFit/>
          </a:bodyPr>
          <a:lstStyle/>
          <a:p>
            <a:r>
              <a:rPr lang="en-US" sz="2000" b="1" dirty="0">
                <a:solidFill>
                  <a:schemeClr val="bg1"/>
                </a:solidFill>
                <a:latin typeface="Times New Roman" panose="02020603050405020304" pitchFamily="18" charset="0"/>
                <a:cs typeface="Times New Roman" panose="02020603050405020304" pitchFamily="18" charset="0"/>
              </a:rPr>
              <a:t>Background</a:t>
            </a:r>
          </a:p>
        </p:txBody>
      </p:sp>
      <p:pic>
        <p:nvPicPr>
          <p:cNvPr id="5" name="Picture 4" descr="A screenshot of a chatbot&#10;&#10;AI-generated content may be incorrect.">
            <a:extLst>
              <a:ext uri="{FF2B5EF4-FFF2-40B4-BE49-F238E27FC236}">
                <a16:creationId xmlns:a16="http://schemas.microsoft.com/office/drawing/2014/main" id="{E6294A86-DB86-FADE-5AC4-A9B325ED42BF}"/>
              </a:ext>
            </a:extLst>
          </p:cNvPr>
          <p:cNvPicPr>
            <a:picLocks noChangeAspect="1"/>
          </p:cNvPicPr>
          <p:nvPr/>
        </p:nvPicPr>
        <p:blipFill>
          <a:blip r:embed="rId4"/>
          <a:stretch>
            <a:fillRect/>
          </a:stretch>
        </p:blipFill>
        <p:spPr>
          <a:xfrm>
            <a:off x="6781800" y="876300"/>
            <a:ext cx="5261781" cy="5588000"/>
          </a:xfrm>
          <a:prstGeom prst="rect">
            <a:avLst/>
          </a:prstGeom>
        </p:spPr>
      </p:pic>
      <p:pic>
        <p:nvPicPr>
          <p:cNvPr id="10" name="Picture 9" descr="A black screen with white text&#10;&#10;AI-generated content may be incorrect.">
            <a:extLst>
              <a:ext uri="{FF2B5EF4-FFF2-40B4-BE49-F238E27FC236}">
                <a16:creationId xmlns:a16="http://schemas.microsoft.com/office/drawing/2014/main" id="{F2AD9F26-5A71-CAB9-E6B9-A2852119B003}"/>
              </a:ext>
            </a:extLst>
          </p:cNvPr>
          <p:cNvPicPr>
            <a:picLocks noChangeAspect="1"/>
          </p:cNvPicPr>
          <p:nvPr/>
        </p:nvPicPr>
        <p:blipFill>
          <a:blip r:embed="rId5"/>
          <a:stretch>
            <a:fillRect/>
          </a:stretch>
        </p:blipFill>
        <p:spPr>
          <a:xfrm>
            <a:off x="0" y="4895850"/>
            <a:ext cx="7258641" cy="1568450"/>
          </a:xfrm>
          <a:prstGeom prst="rect">
            <a:avLst/>
          </a:prstGeom>
        </p:spPr>
      </p:pic>
      <p:sp>
        <p:nvSpPr>
          <p:cNvPr id="14" name="TextBox 13">
            <a:extLst>
              <a:ext uri="{FF2B5EF4-FFF2-40B4-BE49-F238E27FC236}">
                <a16:creationId xmlns:a16="http://schemas.microsoft.com/office/drawing/2014/main" id="{2C0D7577-3604-D97B-9CE3-960F9BABB6C9}"/>
              </a:ext>
            </a:extLst>
          </p:cNvPr>
          <p:cNvSpPr txBox="1"/>
          <p:nvPr/>
        </p:nvSpPr>
        <p:spPr>
          <a:xfrm>
            <a:off x="895940" y="1818725"/>
            <a:ext cx="4018960" cy="707886"/>
          </a:xfrm>
          <a:prstGeom prst="rect">
            <a:avLst/>
          </a:prstGeom>
          <a:noFill/>
        </p:spPr>
        <p:txBody>
          <a:bodyPr wrap="square">
            <a:spAutoFit/>
          </a:bodyPr>
          <a:lstStyle/>
          <a:p>
            <a:r>
              <a:rPr lang="en-US" sz="2000" b="1" dirty="0">
                <a:solidFill>
                  <a:schemeClr val="tx2">
                    <a:lumMod val="75000"/>
                    <a:lumOff val="25000"/>
                  </a:schemeClr>
                </a:solidFill>
              </a:rPr>
              <a:t>AI is entering classrooms, but voice tools lag.</a:t>
            </a:r>
            <a:endParaRPr lang="en-US" sz="2000" dirty="0">
              <a:solidFill>
                <a:schemeClr val="tx2">
                  <a:lumMod val="75000"/>
                  <a:lumOff val="25000"/>
                </a:schemeClr>
              </a:solidFill>
            </a:endParaRPr>
          </a:p>
        </p:txBody>
      </p:sp>
      <p:sp>
        <p:nvSpPr>
          <p:cNvPr id="16" name="TextBox 15">
            <a:extLst>
              <a:ext uri="{FF2B5EF4-FFF2-40B4-BE49-F238E27FC236}">
                <a16:creationId xmlns:a16="http://schemas.microsoft.com/office/drawing/2014/main" id="{3A5EC816-121C-3911-08D3-0622A2AC8D21}"/>
              </a:ext>
            </a:extLst>
          </p:cNvPr>
          <p:cNvSpPr txBox="1"/>
          <p:nvPr/>
        </p:nvSpPr>
        <p:spPr>
          <a:xfrm>
            <a:off x="895940" y="3100120"/>
            <a:ext cx="4500120" cy="707886"/>
          </a:xfrm>
          <a:prstGeom prst="rect">
            <a:avLst/>
          </a:prstGeom>
          <a:noFill/>
        </p:spPr>
        <p:txBody>
          <a:bodyPr wrap="square">
            <a:spAutoFit/>
          </a:bodyPr>
          <a:lstStyle/>
          <a:p>
            <a:r>
              <a:rPr lang="en-US" sz="2000" b="1" dirty="0">
                <a:solidFill>
                  <a:schemeClr val="tx2">
                    <a:lumMod val="75000"/>
                    <a:lumOff val="25000"/>
                  </a:schemeClr>
                </a:solidFill>
              </a:rPr>
              <a:t>The need for 24x7 academic voice assistants is rising.</a:t>
            </a:r>
            <a:endParaRPr lang="en-US" sz="2000" dirty="0">
              <a:solidFill>
                <a:schemeClr val="tx2">
                  <a:lumMod val="75000"/>
                  <a:lumOff val="25000"/>
                </a:schemeClr>
              </a:solidFill>
            </a:endParaRPr>
          </a:p>
        </p:txBody>
      </p:sp>
      <p:sp>
        <p:nvSpPr>
          <p:cNvPr id="17" name="Chevron 16">
            <a:extLst>
              <a:ext uri="{FF2B5EF4-FFF2-40B4-BE49-F238E27FC236}">
                <a16:creationId xmlns:a16="http://schemas.microsoft.com/office/drawing/2014/main" id="{44D2FFCB-0236-D497-0378-ACEBACB85424}"/>
              </a:ext>
            </a:extLst>
          </p:cNvPr>
          <p:cNvSpPr/>
          <p:nvPr/>
        </p:nvSpPr>
        <p:spPr>
          <a:xfrm>
            <a:off x="583348" y="2009435"/>
            <a:ext cx="312592" cy="255984"/>
          </a:xfrm>
          <a:prstGeom prst="chevr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Chevron 18">
            <a:extLst>
              <a:ext uri="{FF2B5EF4-FFF2-40B4-BE49-F238E27FC236}">
                <a16:creationId xmlns:a16="http://schemas.microsoft.com/office/drawing/2014/main" id="{0BA70173-5C4F-5ACA-786F-BE68FA2D0CAC}"/>
              </a:ext>
            </a:extLst>
          </p:cNvPr>
          <p:cNvSpPr/>
          <p:nvPr/>
        </p:nvSpPr>
        <p:spPr>
          <a:xfrm>
            <a:off x="583348" y="3233320"/>
            <a:ext cx="312592" cy="255984"/>
          </a:xfrm>
          <a:prstGeom prst="chevr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95102562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8FA6C9-A537-3BBA-F843-50C2F11ECCCF}"/>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E174731A-0D06-172C-206D-E15BCDAC486E}"/>
              </a:ext>
            </a:extLst>
          </p:cNvPr>
          <p:cNvSpPr/>
          <p:nvPr/>
        </p:nvSpPr>
        <p:spPr>
          <a:xfrm>
            <a:off x="1" y="269719"/>
            <a:ext cx="8681292" cy="522215"/>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78"/>
            <a:endParaRPr lang="en-US" sz="1351">
              <a:solidFill>
                <a:prstClr val="white"/>
              </a:solidFill>
              <a:latin typeface="Times New Roman" panose="02020603050405020304" pitchFamily="18" charset="0"/>
              <a:cs typeface="Times New Roman" panose="02020603050405020304" pitchFamily="18" charset="0"/>
            </a:endParaRPr>
          </a:p>
        </p:txBody>
      </p:sp>
      <p:pic>
        <p:nvPicPr>
          <p:cNvPr id="9" name="Picture 8" descr="A blue text on a black background&#10;&#10;AI-generated content may be incorrect.">
            <a:extLst>
              <a:ext uri="{FF2B5EF4-FFF2-40B4-BE49-F238E27FC236}">
                <a16:creationId xmlns:a16="http://schemas.microsoft.com/office/drawing/2014/main" id="{7E83C237-1C34-A1F5-3AAE-FE0692172E27}"/>
              </a:ext>
            </a:extLst>
          </p:cNvPr>
          <p:cNvPicPr>
            <a:picLocks noChangeAspect="1"/>
          </p:cNvPicPr>
          <p:nvPr/>
        </p:nvPicPr>
        <p:blipFill>
          <a:blip r:embed="rId3"/>
          <a:stretch>
            <a:fillRect/>
          </a:stretch>
        </p:blipFill>
        <p:spPr>
          <a:xfrm>
            <a:off x="8681294" y="269719"/>
            <a:ext cx="3393194" cy="522215"/>
          </a:xfrm>
          <a:prstGeom prst="rect">
            <a:avLst/>
          </a:prstGeom>
        </p:spPr>
      </p:pic>
      <p:sp>
        <p:nvSpPr>
          <p:cNvPr id="2" name="TextBox 1">
            <a:extLst>
              <a:ext uri="{FF2B5EF4-FFF2-40B4-BE49-F238E27FC236}">
                <a16:creationId xmlns:a16="http://schemas.microsoft.com/office/drawing/2014/main" id="{41ABC809-B45D-C800-0834-C349DB8471A0}"/>
              </a:ext>
            </a:extLst>
          </p:cNvPr>
          <p:cNvSpPr txBox="1"/>
          <p:nvPr/>
        </p:nvSpPr>
        <p:spPr>
          <a:xfrm>
            <a:off x="279400" y="330269"/>
            <a:ext cx="3791423" cy="400110"/>
          </a:xfrm>
          <a:prstGeom prst="rect">
            <a:avLst/>
          </a:prstGeom>
          <a:noFill/>
        </p:spPr>
        <p:txBody>
          <a:bodyPr wrap="none" rtlCol="0">
            <a:spAutoFit/>
          </a:bodyPr>
          <a:lstStyle/>
          <a:p>
            <a:r>
              <a:rPr lang="en-US" sz="2000" b="1" dirty="0">
                <a:solidFill>
                  <a:schemeClr val="bg1"/>
                </a:solidFill>
                <a:latin typeface="Times New Roman" panose="02020603050405020304" pitchFamily="18" charset="0"/>
                <a:cs typeface="Times New Roman" panose="02020603050405020304" pitchFamily="18" charset="0"/>
              </a:rPr>
              <a:t>Evaluation Metrics Llama model</a:t>
            </a:r>
          </a:p>
        </p:txBody>
      </p:sp>
      <p:sp>
        <p:nvSpPr>
          <p:cNvPr id="3" name="TextBox 2">
            <a:extLst>
              <a:ext uri="{FF2B5EF4-FFF2-40B4-BE49-F238E27FC236}">
                <a16:creationId xmlns:a16="http://schemas.microsoft.com/office/drawing/2014/main" id="{D43285B1-92BC-C5BD-1636-AC5465DD57C9}"/>
              </a:ext>
            </a:extLst>
          </p:cNvPr>
          <p:cNvSpPr txBox="1"/>
          <p:nvPr/>
        </p:nvSpPr>
        <p:spPr>
          <a:xfrm>
            <a:off x="567266" y="1913466"/>
            <a:ext cx="9347201" cy="2462213"/>
          </a:xfrm>
          <a:prstGeom prst="rect">
            <a:avLst/>
          </a:prstGeom>
          <a:noFill/>
        </p:spPr>
        <p:txBody>
          <a:bodyPr wrap="square" rtlCol="0">
            <a:spAutoFit/>
          </a:bodyPr>
          <a:lstStyle/>
          <a:p>
            <a:r>
              <a:rPr lang="en-US" sz="1400" b="1" dirty="0"/>
              <a:t>F1- Score – 0.59</a:t>
            </a:r>
          </a:p>
          <a:p>
            <a:r>
              <a:rPr lang="en-US" sz="1400" b="1" dirty="0"/>
              <a:t>Example:</a:t>
            </a:r>
            <a:endParaRPr lang="en-US" sz="1400" dirty="0"/>
          </a:p>
          <a:p>
            <a:r>
              <a:rPr lang="en-US" sz="1400" dirty="0"/>
              <a:t>Reference: “Bring the form to DION 326.”</a:t>
            </a:r>
          </a:p>
          <a:p>
            <a:r>
              <a:rPr lang="en-US" sz="1400" dirty="0"/>
              <a:t>Bot: “Submit your form to the DION office.”</a:t>
            </a:r>
          </a:p>
          <a:p>
            <a:r>
              <a:rPr lang="en-US" sz="1400" dirty="0"/>
              <a:t>Here, F1 gives credit for matching words like “form”, “DION”, and “submit”, even if the sentence is phrased differently.</a:t>
            </a:r>
          </a:p>
          <a:p>
            <a:endParaRPr lang="en-US" sz="1400" dirty="0"/>
          </a:p>
          <a:p>
            <a:r>
              <a:rPr lang="en-US" sz="1400" b="1" dirty="0"/>
              <a:t>BLEU – 0.6</a:t>
            </a:r>
          </a:p>
          <a:p>
            <a:r>
              <a:rPr lang="en-US" sz="1400" b="1" dirty="0"/>
              <a:t>Example:</a:t>
            </a:r>
            <a:endParaRPr lang="en-US" sz="1400" dirty="0"/>
          </a:p>
          <a:p>
            <a:r>
              <a:rPr lang="en-US" sz="1400" dirty="0"/>
              <a:t>Reference: “Check COIN for your advisor’s name.”</a:t>
            </a:r>
          </a:p>
          <a:p>
            <a:r>
              <a:rPr lang="en-US" sz="1400" dirty="0"/>
              <a:t>Bot: “Look in COIN for your advisor.”</a:t>
            </a:r>
          </a:p>
          <a:p>
            <a:r>
              <a:rPr lang="en-US" sz="1400" dirty="0"/>
              <a:t>BLEU looks at word matches like “COIN”, “advisor”, and small word pairs like “your </a:t>
            </a:r>
            <a:r>
              <a:rPr lang="en-US" sz="1400"/>
              <a:t>advisor”.</a:t>
            </a:r>
            <a:endParaRPr lang="en-US" sz="1400" dirty="0"/>
          </a:p>
        </p:txBody>
      </p:sp>
    </p:spTree>
    <p:extLst>
      <p:ext uri="{BB962C8B-B14F-4D97-AF65-F5344CB8AC3E}">
        <p14:creationId xmlns:p14="http://schemas.microsoft.com/office/powerpoint/2010/main" val="404526422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B5EA76-7BB9-5CB7-7985-24C47579AE9B}"/>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919F2B30-7FB6-FBE6-9DF2-4AFEF5B979D5}"/>
              </a:ext>
            </a:extLst>
          </p:cNvPr>
          <p:cNvSpPr/>
          <p:nvPr/>
        </p:nvSpPr>
        <p:spPr>
          <a:xfrm>
            <a:off x="1" y="269719"/>
            <a:ext cx="8681292" cy="522215"/>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78"/>
            <a:endParaRPr lang="en-US" sz="1351">
              <a:solidFill>
                <a:prstClr val="white"/>
              </a:solidFill>
              <a:latin typeface="Times New Roman" panose="02020603050405020304" pitchFamily="18" charset="0"/>
              <a:cs typeface="Times New Roman" panose="02020603050405020304" pitchFamily="18" charset="0"/>
            </a:endParaRPr>
          </a:p>
        </p:txBody>
      </p:sp>
      <p:pic>
        <p:nvPicPr>
          <p:cNvPr id="9" name="Picture 8" descr="A blue text on a black background&#10;&#10;AI-generated content may be incorrect.">
            <a:extLst>
              <a:ext uri="{FF2B5EF4-FFF2-40B4-BE49-F238E27FC236}">
                <a16:creationId xmlns:a16="http://schemas.microsoft.com/office/drawing/2014/main" id="{7942231C-1516-F21D-0C05-B48F86686D01}"/>
              </a:ext>
            </a:extLst>
          </p:cNvPr>
          <p:cNvPicPr>
            <a:picLocks noChangeAspect="1"/>
          </p:cNvPicPr>
          <p:nvPr/>
        </p:nvPicPr>
        <p:blipFill>
          <a:blip r:embed="rId3"/>
          <a:stretch>
            <a:fillRect/>
          </a:stretch>
        </p:blipFill>
        <p:spPr>
          <a:xfrm>
            <a:off x="8681294" y="269719"/>
            <a:ext cx="3393194" cy="522215"/>
          </a:xfrm>
          <a:prstGeom prst="rect">
            <a:avLst/>
          </a:prstGeom>
        </p:spPr>
      </p:pic>
      <p:sp>
        <p:nvSpPr>
          <p:cNvPr id="2" name="TextBox 1">
            <a:extLst>
              <a:ext uri="{FF2B5EF4-FFF2-40B4-BE49-F238E27FC236}">
                <a16:creationId xmlns:a16="http://schemas.microsoft.com/office/drawing/2014/main" id="{68E3AD18-00AD-FBD6-ABBC-5DC9977DC2AF}"/>
              </a:ext>
            </a:extLst>
          </p:cNvPr>
          <p:cNvSpPr txBox="1"/>
          <p:nvPr/>
        </p:nvSpPr>
        <p:spPr>
          <a:xfrm>
            <a:off x="228600" y="330269"/>
            <a:ext cx="2623026" cy="400110"/>
          </a:xfrm>
          <a:prstGeom prst="rect">
            <a:avLst/>
          </a:prstGeom>
          <a:noFill/>
        </p:spPr>
        <p:txBody>
          <a:bodyPr wrap="none" rtlCol="0">
            <a:spAutoFit/>
          </a:bodyPr>
          <a:lstStyle/>
          <a:p>
            <a:r>
              <a:rPr lang="en-US" sz="2000" b="1" dirty="0">
                <a:solidFill>
                  <a:schemeClr val="bg1"/>
                </a:solidFill>
                <a:latin typeface="Times New Roman" panose="02020603050405020304" pitchFamily="18" charset="0"/>
                <a:cs typeface="Times New Roman" panose="02020603050405020304" pitchFamily="18" charset="0"/>
              </a:rPr>
              <a:t>Training Convergence</a:t>
            </a:r>
          </a:p>
        </p:txBody>
      </p:sp>
      <p:pic>
        <p:nvPicPr>
          <p:cNvPr id="5" name="Picture 4" descr="A green line graph on a white background&#10;&#10;AI-generated content may be incorrect.">
            <a:extLst>
              <a:ext uri="{FF2B5EF4-FFF2-40B4-BE49-F238E27FC236}">
                <a16:creationId xmlns:a16="http://schemas.microsoft.com/office/drawing/2014/main" id="{DE3C0B93-EB79-FDF1-D67A-1041BFE95BE5}"/>
              </a:ext>
            </a:extLst>
          </p:cNvPr>
          <p:cNvPicPr>
            <a:picLocks noChangeAspect="1"/>
          </p:cNvPicPr>
          <p:nvPr/>
        </p:nvPicPr>
        <p:blipFill>
          <a:blip r:embed="rId4"/>
          <a:stretch>
            <a:fillRect/>
          </a:stretch>
        </p:blipFill>
        <p:spPr>
          <a:xfrm>
            <a:off x="761901" y="1179538"/>
            <a:ext cx="10321620" cy="5160810"/>
          </a:xfrm>
          <a:prstGeom prst="rect">
            <a:avLst/>
          </a:prstGeom>
        </p:spPr>
      </p:pic>
    </p:spTree>
    <p:extLst>
      <p:ext uri="{BB962C8B-B14F-4D97-AF65-F5344CB8AC3E}">
        <p14:creationId xmlns:p14="http://schemas.microsoft.com/office/powerpoint/2010/main" val="256335676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6DA246-E119-1CF6-14DC-F69AD802704C}"/>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3FBE84F2-C814-1D11-A31F-798519427683}"/>
              </a:ext>
            </a:extLst>
          </p:cNvPr>
          <p:cNvSpPr/>
          <p:nvPr/>
        </p:nvSpPr>
        <p:spPr>
          <a:xfrm>
            <a:off x="1" y="269719"/>
            <a:ext cx="8928135" cy="522215"/>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b="1" dirty="0">
                <a:latin typeface="Times New Roman" panose="02020603050405020304" pitchFamily="18" charset="0"/>
                <a:cs typeface="Times New Roman" panose="02020603050405020304" pitchFamily="18" charset="0"/>
              </a:rPr>
              <a:t>   Latency Evaluation Across Audio Durations</a:t>
            </a:r>
          </a:p>
        </p:txBody>
      </p:sp>
      <p:pic>
        <p:nvPicPr>
          <p:cNvPr id="9" name="Picture 8" descr="A blue text on a black background&#10;&#10;AI-generated content may be incorrect.">
            <a:extLst>
              <a:ext uri="{FF2B5EF4-FFF2-40B4-BE49-F238E27FC236}">
                <a16:creationId xmlns:a16="http://schemas.microsoft.com/office/drawing/2014/main" id="{10438EFB-82B7-C4E6-951F-3EA6772B36E2}"/>
              </a:ext>
            </a:extLst>
          </p:cNvPr>
          <p:cNvPicPr>
            <a:picLocks noChangeAspect="1"/>
          </p:cNvPicPr>
          <p:nvPr/>
        </p:nvPicPr>
        <p:blipFill>
          <a:blip r:embed="rId3"/>
          <a:stretch>
            <a:fillRect/>
          </a:stretch>
        </p:blipFill>
        <p:spPr>
          <a:xfrm>
            <a:off x="8928137" y="269718"/>
            <a:ext cx="3263863" cy="522215"/>
          </a:xfrm>
          <a:prstGeom prst="rect">
            <a:avLst/>
          </a:prstGeom>
        </p:spPr>
      </p:pic>
      <p:pic>
        <p:nvPicPr>
          <p:cNvPr id="5" name="Picture 4" descr="A graph of a bar chart&#10;&#10;AI-generated content may be incorrect.">
            <a:extLst>
              <a:ext uri="{FF2B5EF4-FFF2-40B4-BE49-F238E27FC236}">
                <a16:creationId xmlns:a16="http://schemas.microsoft.com/office/drawing/2014/main" id="{08F10C16-6E6E-7DDE-DD75-F5C9690A5A9B}"/>
              </a:ext>
            </a:extLst>
          </p:cNvPr>
          <p:cNvPicPr>
            <a:picLocks noChangeAspect="1"/>
          </p:cNvPicPr>
          <p:nvPr/>
        </p:nvPicPr>
        <p:blipFill>
          <a:blip r:embed="rId4"/>
          <a:stretch>
            <a:fillRect/>
          </a:stretch>
        </p:blipFill>
        <p:spPr>
          <a:xfrm>
            <a:off x="1198872" y="1052566"/>
            <a:ext cx="9226192" cy="5535715"/>
          </a:xfrm>
          <a:prstGeom prst="rect">
            <a:avLst/>
          </a:prstGeom>
        </p:spPr>
      </p:pic>
    </p:spTree>
    <p:extLst>
      <p:ext uri="{BB962C8B-B14F-4D97-AF65-F5344CB8AC3E}">
        <p14:creationId xmlns:p14="http://schemas.microsoft.com/office/powerpoint/2010/main" val="5716853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677DE9-A494-6B8B-F657-937398606FCD}"/>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3AACD69E-8A75-5FBD-836D-F7160C6D2BEB}"/>
              </a:ext>
            </a:extLst>
          </p:cNvPr>
          <p:cNvSpPr/>
          <p:nvPr/>
        </p:nvSpPr>
        <p:spPr>
          <a:xfrm>
            <a:off x="1" y="269719"/>
            <a:ext cx="8681292" cy="522215"/>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78"/>
            <a:endParaRPr lang="en-US" sz="2000">
              <a:solidFill>
                <a:prstClr val="white"/>
              </a:solidFill>
              <a:latin typeface="Times New Roman" panose="02020603050405020304" pitchFamily="18" charset="0"/>
              <a:cs typeface="Times New Roman" panose="02020603050405020304" pitchFamily="18" charset="0"/>
            </a:endParaRPr>
          </a:p>
        </p:txBody>
      </p:sp>
      <p:pic>
        <p:nvPicPr>
          <p:cNvPr id="9" name="Picture 8" descr="A blue text on a black background&#10;&#10;AI-generated content may be incorrect.">
            <a:extLst>
              <a:ext uri="{FF2B5EF4-FFF2-40B4-BE49-F238E27FC236}">
                <a16:creationId xmlns:a16="http://schemas.microsoft.com/office/drawing/2014/main" id="{F68A5EBC-7B0A-FB4D-8AD3-AF21023CDF7A}"/>
              </a:ext>
            </a:extLst>
          </p:cNvPr>
          <p:cNvPicPr>
            <a:picLocks noChangeAspect="1"/>
          </p:cNvPicPr>
          <p:nvPr/>
        </p:nvPicPr>
        <p:blipFill>
          <a:blip r:embed="rId3"/>
          <a:stretch>
            <a:fillRect/>
          </a:stretch>
        </p:blipFill>
        <p:spPr>
          <a:xfrm>
            <a:off x="8681294" y="269719"/>
            <a:ext cx="3393194" cy="522215"/>
          </a:xfrm>
          <a:prstGeom prst="rect">
            <a:avLst/>
          </a:prstGeom>
        </p:spPr>
      </p:pic>
      <p:sp>
        <p:nvSpPr>
          <p:cNvPr id="2" name="TextBox 1">
            <a:extLst>
              <a:ext uri="{FF2B5EF4-FFF2-40B4-BE49-F238E27FC236}">
                <a16:creationId xmlns:a16="http://schemas.microsoft.com/office/drawing/2014/main" id="{6CB9BEC1-A835-99B3-203B-3C7BC557FE32}"/>
              </a:ext>
            </a:extLst>
          </p:cNvPr>
          <p:cNvSpPr txBox="1"/>
          <p:nvPr/>
        </p:nvSpPr>
        <p:spPr>
          <a:xfrm>
            <a:off x="228600" y="330269"/>
            <a:ext cx="3601692" cy="400110"/>
          </a:xfrm>
          <a:prstGeom prst="rect">
            <a:avLst/>
          </a:prstGeom>
          <a:noFill/>
        </p:spPr>
        <p:txBody>
          <a:bodyPr wrap="none" rtlCol="0">
            <a:spAutoFit/>
          </a:bodyPr>
          <a:lstStyle/>
          <a:p>
            <a:r>
              <a:rPr lang="en-US" sz="2000" b="1" dirty="0">
                <a:solidFill>
                  <a:schemeClr val="bg1"/>
                </a:solidFill>
                <a:latin typeface="Times New Roman" panose="02020603050405020304" pitchFamily="18" charset="0"/>
                <a:cs typeface="Times New Roman" panose="02020603050405020304" pitchFamily="18" charset="0"/>
              </a:rPr>
              <a:t>TTS Model Evaluation Results</a:t>
            </a:r>
          </a:p>
        </p:txBody>
      </p:sp>
      <p:graphicFrame>
        <p:nvGraphicFramePr>
          <p:cNvPr id="8" name="Table 7">
            <a:extLst>
              <a:ext uri="{FF2B5EF4-FFF2-40B4-BE49-F238E27FC236}">
                <a16:creationId xmlns:a16="http://schemas.microsoft.com/office/drawing/2014/main" id="{BC219A07-7396-553C-25FE-13A94D7B1B12}"/>
              </a:ext>
            </a:extLst>
          </p:cNvPr>
          <p:cNvGraphicFramePr>
            <a:graphicFrameLocks noGrp="1"/>
          </p:cNvGraphicFramePr>
          <p:nvPr>
            <p:extLst>
              <p:ext uri="{D42A27DB-BD31-4B8C-83A1-F6EECF244321}">
                <p14:modId xmlns:p14="http://schemas.microsoft.com/office/powerpoint/2010/main" val="1313047597"/>
              </p:ext>
            </p:extLst>
          </p:nvPr>
        </p:nvGraphicFramePr>
        <p:xfrm>
          <a:off x="1028700" y="2307448"/>
          <a:ext cx="10145545" cy="3575190"/>
        </p:xfrm>
        <a:graphic>
          <a:graphicData uri="http://schemas.openxmlformats.org/drawingml/2006/table">
            <a:tbl>
              <a:tblPr/>
              <a:tblGrid>
                <a:gridCol w="2029109">
                  <a:extLst>
                    <a:ext uri="{9D8B030D-6E8A-4147-A177-3AD203B41FA5}">
                      <a16:colId xmlns:a16="http://schemas.microsoft.com/office/drawing/2014/main" val="2237024522"/>
                    </a:ext>
                  </a:extLst>
                </a:gridCol>
                <a:gridCol w="2029109">
                  <a:extLst>
                    <a:ext uri="{9D8B030D-6E8A-4147-A177-3AD203B41FA5}">
                      <a16:colId xmlns:a16="http://schemas.microsoft.com/office/drawing/2014/main" val="1858754747"/>
                    </a:ext>
                  </a:extLst>
                </a:gridCol>
                <a:gridCol w="2029109">
                  <a:extLst>
                    <a:ext uri="{9D8B030D-6E8A-4147-A177-3AD203B41FA5}">
                      <a16:colId xmlns:a16="http://schemas.microsoft.com/office/drawing/2014/main" val="1718098469"/>
                    </a:ext>
                  </a:extLst>
                </a:gridCol>
                <a:gridCol w="2029109">
                  <a:extLst>
                    <a:ext uri="{9D8B030D-6E8A-4147-A177-3AD203B41FA5}">
                      <a16:colId xmlns:a16="http://schemas.microsoft.com/office/drawing/2014/main" val="984746289"/>
                    </a:ext>
                  </a:extLst>
                </a:gridCol>
                <a:gridCol w="2029109">
                  <a:extLst>
                    <a:ext uri="{9D8B030D-6E8A-4147-A177-3AD203B41FA5}">
                      <a16:colId xmlns:a16="http://schemas.microsoft.com/office/drawing/2014/main" val="3062012586"/>
                    </a:ext>
                  </a:extLst>
                </a:gridCol>
              </a:tblGrid>
              <a:tr h="0">
                <a:tc>
                  <a:txBody>
                    <a:bodyPr/>
                    <a:lstStyle/>
                    <a:p>
                      <a:r>
                        <a:rPr lang="en-US" b="1" dirty="0"/>
                        <a:t>Model</a:t>
                      </a:r>
                      <a:endParaRPr lang="en-US" dirty="0"/>
                    </a:p>
                  </a:txBody>
                  <a:tcPr anchor="ctr">
                    <a:lnL>
                      <a:noFill/>
                    </a:lnL>
                    <a:lnR>
                      <a:noFill/>
                    </a:lnR>
                    <a:lnT>
                      <a:noFill/>
                    </a:lnT>
                    <a:lnB>
                      <a:noFill/>
                    </a:lnB>
                    <a:solidFill>
                      <a:schemeClr val="accent1">
                        <a:lumMod val="40000"/>
                        <a:lumOff val="60000"/>
                      </a:schemeClr>
                    </a:solidFill>
                  </a:tcPr>
                </a:tc>
                <a:tc>
                  <a:txBody>
                    <a:bodyPr/>
                    <a:lstStyle/>
                    <a:p>
                      <a:r>
                        <a:rPr lang="en-US" b="1" dirty="0"/>
                        <a:t>Speed (s)</a:t>
                      </a:r>
                      <a:endParaRPr lang="en-US" dirty="0"/>
                    </a:p>
                  </a:txBody>
                  <a:tcPr anchor="ctr">
                    <a:lnL>
                      <a:noFill/>
                    </a:lnL>
                    <a:lnR>
                      <a:noFill/>
                    </a:lnR>
                    <a:lnT>
                      <a:noFill/>
                    </a:lnT>
                    <a:lnB>
                      <a:noFill/>
                    </a:lnB>
                    <a:solidFill>
                      <a:schemeClr val="accent1">
                        <a:lumMod val="40000"/>
                        <a:lumOff val="60000"/>
                      </a:schemeClr>
                    </a:solidFill>
                  </a:tcPr>
                </a:tc>
                <a:tc>
                  <a:txBody>
                    <a:bodyPr/>
                    <a:lstStyle/>
                    <a:p>
                      <a:r>
                        <a:rPr lang="en-US" b="1" dirty="0"/>
                        <a:t>Model Size</a:t>
                      </a:r>
                      <a:endParaRPr lang="en-US" dirty="0"/>
                    </a:p>
                  </a:txBody>
                  <a:tcPr anchor="ctr">
                    <a:lnL>
                      <a:noFill/>
                    </a:lnL>
                    <a:lnR>
                      <a:noFill/>
                    </a:lnR>
                    <a:lnT>
                      <a:noFill/>
                    </a:lnT>
                    <a:lnB>
                      <a:noFill/>
                    </a:lnB>
                    <a:solidFill>
                      <a:schemeClr val="accent1">
                        <a:lumMod val="40000"/>
                        <a:lumOff val="60000"/>
                      </a:schemeClr>
                    </a:solidFill>
                  </a:tcPr>
                </a:tc>
                <a:tc>
                  <a:txBody>
                    <a:bodyPr/>
                    <a:lstStyle/>
                    <a:p>
                      <a:r>
                        <a:rPr lang="en-US" b="1" dirty="0"/>
                        <a:t>Consistent Output</a:t>
                      </a:r>
                      <a:endParaRPr lang="en-US" dirty="0"/>
                    </a:p>
                  </a:txBody>
                  <a:tcPr anchor="ctr">
                    <a:lnL>
                      <a:noFill/>
                    </a:lnL>
                    <a:lnR>
                      <a:noFill/>
                    </a:lnR>
                    <a:lnT>
                      <a:noFill/>
                    </a:lnT>
                    <a:lnB>
                      <a:noFill/>
                    </a:lnB>
                    <a:solidFill>
                      <a:schemeClr val="accent1">
                        <a:lumMod val="40000"/>
                        <a:lumOff val="60000"/>
                      </a:schemeClr>
                    </a:solidFill>
                  </a:tcPr>
                </a:tc>
                <a:tc>
                  <a:txBody>
                    <a:bodyPr/>
                    <a:lstStyle/>
                    <a:p>
                      <a:r>
                        <a:rPr lang="en-US" b="1" dirty="0"/>
                        <a:t>Supports Fine-tuning</a:t>
                      </a:r>
                      <a:endParaRPr lang="en-US" dirty="0"/>
                    </a:p>
                  </a:txBody>
                  <a:tcPr anchor="ctr">
                    <a:lnL>
                      <a:noFill/>
                    </a:lnL>
                    <a:lnR>
                      <a:noFill/>
                    </a:lnR>
                    <a:lnT>
                      <a:noFill/>
                    </a:lnT>
                    <a:lnB>
                      <a:noFill/>
                    </a:lnB>
                    <a:solidFill>
                      <a:schemeClr val="accent1">
                        <a:lumMod val="40000"/>
                        <a:lumOff val="60000"/>
                      </a:schemeClr>
                    </a:solidFill>
                  </a:tcPr>
                </a:tc>
                <a:extLst>
                  <a:ext uri="{0D108BD9-81ED-4DB2-BD59-A6C34878D82A}">
                    <a16:rowId xmlns:a16="http://schemas.microsoft.com/office/drawing/2014/main" val="572108210"/>
                  </a:ext>
                </a:extLst>
              </a:tr>
              <a:tr h="587022">
                <a:tc>
                  <a:txBody>
                    <a:bodyPr/>
                    <a:lstStyle/>
                    <a:p>
                      <a:r>
                        <a:rPr lang="en-US" b="1" dirty="0"/>
                        <a:t>Kokoro-82M</a:t>
                      </a:r>
                    </a:p>
                  </a:txBody>
                  <a:tcPr anchor="ctr">
                    <a:lnL>
                      <a:noFill/>
                    </a:lnL>
                    <a:lnR>
                      <a:noFill/>
                    </a:lnR>
                    <a:lnT>
                      <a:noFill/>
                    </a:lnT>
                    <a:lnB>
                      <a:noFill/>
                    </a:lnB>
                    <a:solidFill>
                      <a:schemeClr val="accent4">
                        <a:lumMod val="20000"/>
                        <a:lumOff val="80000"/>
                      </a:schemeClr>
                    </a:solidFill>
                  </a:tcPr>
                </a:tc>
                <a:tc>
                  <a:txBody>
                    <a:bodyPr/>
                    <a:lstStyle/>
                    <a:p>
                      <a:r>
                        <a:rPr lang="en-US" b="1" dirty="0"/>
                        <a:t>1.00</a:t>
                      </a:r>
                    </a:p>
                  </a:txBody>
                  <a:tcPr anchor="ctr">
                    <a:lnL>
                      <a:noFill/>
                    </a:lnL>
                    <a:lnR>
                      <a:noFill/>
                    </a:lnR>
                    <a:lnT>
                      <a:noFill/>
                    </a:lnT>
                    <a:lnB>
                      <a:noFill/>
                    </a:lnB>
                    <a:solidFill>
                      <a:schemeClr val="accent4">
                        <a:lumMod val="20000"/>
                        <a:lumOff val="80000"/>
                      </a:schemeClr>
                    </a:solidFill>
                  </a:tcPr>
                </a:tc>
                <a:tc>
                  <a:txBody>
                    <a:bodyPr/>
                    <a:lstStyle/>
                    <a:p>
                      <a:r>
                        <a:rPr lang="en-US" b="1" dirty="0"/>
                        <a:t>Small (820MB)</a:t>
                      </a:r>
                    </a:p>
                  </a:txBody>
                  <a:tcPr anchor="ctr">
                    <a:lnL>
                      <a:noFill/>
                    </a:lnL>
                    <a:lnR>
                      <a:noFill/>
                    </a:lnR>
                    <a:lnT>
                      <a:noFill/>
                    </a:lnT>
                    <a:lnB>
                      <a:noFill/>
                    </a:lnB>
                    <a:solidFill>
                      <a:schemeClr val="accent4">
                        <a:lumMod val="20000"/>
                        <a:lumOff val="80000"/>
                      </a:schemeClr>
                    </a:solidFill>
                  </a:tcPr>
                </a:tc>
                <a:tc>
                  <a:txBody>
                    <a:bodyPr/>
                    <a:lstStyle/>
                    <a:p>
                      <a:r>
                        <a:rPr lang="en-US" b="1" dirty="0"/>
                        <a:t>Yes</a:t>
                      </a:r>
                    </a:p>
                  </a:txBody>
                  <a:tcPr anchor="ctr">
                    <a:lnL>
                      <a:noFill/>
                    </a:lnL>
                    <a:lnR>
                      <a:noFill/>
                    </a:lnR>
                    <a:lnT>
                      <a:noFill/>
                    </a:lnT>
                    <a:lnB>
                      <a:noFill/>
                    </a:lnB>
                    <a:solidFill>
                      <a:schemeClr val="accent4">
                        <a:lumMod val="20000"/>
                        <a:lumOff val="80000"/>
                      </a:schemeClr>
                    </a:solidFill>
                  </a:tcPr>
                </a:tc>
                <a:tc>
                  <a:txBody>
                    <a:bodyPr/>
                    <a:lstStyle/>
                    <a:p>
                      <a:r>
                        <a:rPr lang="en-US" b="1" dirty="0"/>
                        <a:t>No</a:t>
                      </a:r>
                    </a:p>
                  </a:txBody>
                  <a:tcPr anchor="ctr">
                    <a:lnL>
                      <a:noFill/>
                    </a:lnL>
                    <a:lnR>
                      <a:noFill/>
                    </a:lnR>
                    <a:lnT>
                      <a:noFill/>
                    </a:lnT>
                    <a:lnB>
                      <a:noFill/>
                    </a:lnB>
                    <a:solidFill>
                      <a:schemeClr val="accent4">
                        <a:lumMod val="20000"/>
                        <a:lumOff val="80000"/>
                      </a:schemeClr>
                    </a:solidFill>
                  </a:tcPr>
                </a:tc>
                <a:extLst>
                  <a:ext uri="{0D108BD9-81ED-4DB2-BD59-A6C34878D82A}">
                    <a16:rowId xmlns:a16="http://schemas.microsoft.com/office/drawing/2014/main" val="119364783"/>
                  </a:ext>
                </a:extLst>
              </a:tr>
              <a:tr h="587022">
                <a:tc>
                  <a:txBody>
                    <a:bodyPr/>
                    <a:lstStyle/>
                    <a:p>
                      <a:r>
                        <a:rPr lang="en-US" b="0" dirty="0"/>
                        <a:t>StyleTTS 2</a:t>
                      </a:r>
                    </a:p>
                  </a:txBody>
                  <a:tcPr anchor="ctr">
                    <a:lnL>
                      <a:noFill/>
                    </a:lnL>
                    <a:lnR>
                      <a:noFill/>
                    </a:lnR>
                    <a:lnT>
                      <a:noFill/>
                    </a:lnT>
                    <a:lnB>
                      <a:noFill/>
                    </a:lnB>
                    <a:solidFill>
                      <a:schemeClr val="accent4">
                        <a:lumMod val="20000"/>
                        <a:lumOff val="80000"/>
                      </a:schemeClr>
                    </a:solidFill>
                  </a:tcPr>
                </a:tc>
                <a:tc>
                  <a:txBody>
                    <a:bodyPr/>
                    <a:lstStyle/>
                    <a:p>
                      <a:r>
                        <a:rPr lang="en-US" b="0" dirty="0"/>
                        <a:t>1.10</a:t>
                      </a:r>
                    </a:p>
                  </a:txBody>
                  <a:tcPr anchor="ctr">
                    <a:lnL>
                      <a:noFill/>
                    </a:lnL>
                    <a:lnR>
                      <a:noFill/>
                    </a:lnR>
                    <a:lnT>
                      <a:noFill/>
                    </a:lnT>
                    <a:lnB>
                      <a:noFill/>
                    </a:lnB>
                    <a:solidFill>
                      <a:schemeClr val="accent4">
                        <a:lumMod val="20000"/>
                        <a:lumOff val="80000"/>
                      </a:schemeClr>
                    </a:solidFill>
                  </a:tcPr>
                </a:tc>
                <a:tc>
                  <a:txBody>
                    <a:bodyPr/>
                    <a:lstStyle/>
                    <a:p>
                      <a:r>
                        <a:rPr lang="en-US" b="0"/>
                        <a:t>Medium</a:t>
                      </a:r>
                    </a:p>
                  </a:txBody>
                  <a:tcPr anchor="ctr">
                    <a:lnL>
                      <a:noFill/>
                    </a:lnL>
                    <a:lnR>
                      <a:noFill/>
                    </a:lnR>
                    <a:lnT>
                      <a:noFill/>
                    </a:lnT>
                    <a:lnB>
                      <a:noFill/>
                    </a:lnB>
                    <a:solidFill>
                      <a:schemeClr val="accent4">
                        <a:lumMod val="20000"/>
                        <a:lumOff val="80000"/>
                      </a:schemeClr>
                    </a:solidFill>
                  </a:tcPr>
                </a:tc>
                <a:tc>
                  <a:txBody>
                    <a:bodyPr/>
                    <a:lstStyle/>
                    <a:p>
                      <a:r>
                        <a:rPr lang="en-US" b="0"/>
                        <a:t>Yes</a:t>
                      </a:r>
                    </a:p>
                  </a:txBody>
                  <a:tcPr anchor="ctr">
                    <a:lnL>
                      <a:noFill/>
                    </a:lnL>
                    <a:lnR>
                      <a:noFill/>
                    </a:lnR>
                    <a:lnT>
                      <a:noFill/>
                    </a:lnT>
                    <a:lnB>
                      <a:noFill/>
                    </a:lnB>
                    <a:solidFill>
                      <a:schemeClr val="accent4">
                        <a:lumMod val="20000"/>
                        <a:lumOff val="80000"/>
                      </a:schemeClr>
                    </a:solidFill>
                  </a:tcPr>
                </a:tc>
                <a:tc>
                  <a:txBody>
                    <a:bodyPr/>
                    <a:lstStyle/>
                    <a:p>
                      <a:r>
                        <a:rPr lang="en-US" b="0" dirty="0"/>
                        <a:t>Yes</a:t>
                      </a:r>
                    </a:p>
                  </a:txBody>
                  <a:tcPr anchor="ctr">
                    <a:lnL>
                      <a:noFill/>
                    </a:lnL>
                    <a:lnR>
                      <a:noFill/>
                    </a:lnR>
                    <a:lnT>
                      <a:noFill/>
                    </a:lnT>
                    <a:lnB>
                      <a:noFill/>
                    </a:lnB>
                    <a:solidFill>
                      <a:schemeClr val="accent4">
                        <a:lumMod val="20000"/>
                        <a:lumOff val="80000"/>
                      </a:schemeClr>
                    </a:solidFill>
                  </a:tcPr>
                </a:tc>
                <a:extLst>
                  <a:ext uri="{0D108BD9-81ED-4DB2-BD59-A6C34878D82A}">
                    <a16:rowId xmlns:a16="http://schemas.microsoft.com/office/drawing/2014/main" val="450426786"/>
                  </a:ext>
                </a:extLst>
              </a:tr>
              <a:tr h="587022">
                <a:tc>
                  <a:txBody>
                    <a:bodyPr/>
                    <a:lstStyle/>
                    <a:p>
                      <a:r>
                        <a:rPr lang="en-US" b="0" dirty="0"/>
                        <a:t>F5 TTS</a:t>
                      </a:r>
                    </a:p>
                  </a:txBody>
                  <a:tcPr anchor="ctr">
                    <a:lnL>
                      <a:noFill/>
                    </a:lnL>
                    <a:lnR>
                      <a:noFill/>
                    </a:lnR>
                    <a:lnT>
                      <a:noFill/>
                    </a:lnT>
                    <a:lnB>
                      <a:noFill/>
                    </a:lnB>
                    <a:solidFill>
                      <a:schemeClr val="accent4">
                        <a:lumMod val="20000"/>
                        <a:lumOff val="80000"/>
                      </a:schemeClr>
                    </a:solidFill>
                  </a:tcPr>
                </a:tc>
                <a:tc>
                  <a:txBody>
                    <a:bodyPr/>
                    <a:lstStyle/>
                    <a:p>
                      <a:r>
                        <a:rPr lang="en-US" dirty="0"/>
                        <a:t>7.16</a:t>
                      </a:r>
                    </a:p>
                  </a:txBody>
                  <a:tcPr anchor="ctr">
                    <a:lnL>
                      <a:noFill/>
                    </a:lnL>
                    <a:lnR>
                      <a:noFill/>
                    </a:lnR>
                    <a:lnT>
                      <a:noFill/>
                    </a:lnT>
                    <a:lnB>
                      <a:noFill/>
                    </a:lnB>
                    <a:solidFill>
                      <a:schemeClr val="accent4">
                        <a:lumMod val="20000"/>
                        <a:lumOff val="80000"/>
                      </a:schemeClr>
                    </a:solidFill>
                  </a:tcPr>
                </a:tc>
                <a:tc>
                  <a:txBody>
                    <a:bodyPr/>
                    <a:lstStyle/>
                    <a:p>
                      <a:r>
                        <a:rPr lang="en-US" dirty="0"/>
                        <a:t>Big (40GB)</a:t>
                      </a:r>
                    </a:p>
                  </a:txBody>
                  <a:tcPr anchor="ctr">
                    <a:lnL>
                      <a:noFill/>
                    </a:lnL>
                    <a:lnR>
                      <a:noFill/>
                    </a:lnR>
                    <a:lnT>
                      <a:noFill/>
                    </a:lnT>
                    <a:lnB>
                      <a:noFill/>
                    </a:lnB>
                    <a:solidFill>
                      <a:schemeClr val="accent4">
                        <a:lumMod val="20000"/>
                        <a:lumOff val="80000"/>
                      </a:schemeClr>
                    </a:solidFill>
                  </a:tcPr>
                </a:tc>
                <a:tc>
                  <a:txBody>
                    <a:bodyPr/>
                    <a:lstStyle/>
                    <a:p>
                      <a:r>
                        <a:rPr lang="en-US" dirty="0"/>
                        <a:t>Yes</a:t>
                      </a:r>
                    </a:p>
                  </a:txBody>
                  <a:tcPr anchor="ctr">
                    <a:lnL>
                      <a:noFill/>
                    </a:lnL>
                    <a:lnR>
                      <a:noFill/>
                    </a:lnR>
                    <a:lnT>
                      <a:noFill/>
                    </a:lnT>
                    <a:lnB>
                      <a:noFill/>
                    </a:lnB>
                    <a:solidFill>
                      <a:schemeClr val="accent4">
                        <a:lumMod val="20000"/>
                        <a:lumOff val="80000"/>
                      </a:schemeClr>
                    </a:solidFill>
                  </a:tcPr>
                </a:tc>
                <a:tc>
                  <a:txBody>
                    <a:bodyPr/>
                    <a:lstStyle/>
                    <a:p>
                      <a:r>
                        <a:rPr lang="en-US" dirty="0"/>
                        <a:t>Yes</a:t>
                      </a:r>
                    </a:p>
                  </a:txBody>
                  <a:tcPr anchor="ctr">
                    <a:lnL>
                      <a:noFill/>
                    </a:lnL>
                    <a:lnR>
                      <a:noFill/>
                    </a:lnR>
                    <a:lnT>
                      <a:noFill/>
                    </a:lnT>
                    <a:lnB>
                      <a:noFill/>
                    </a:lnB>
                    <a:solidFill>
                      <a:schemeClr val="accent4">
                        <a:lumMod val="20000"/>
                        <a:lumOff val="80000"/>
                      </a:schemeClr>
                    </a:solidFill>
                  </a:tcPr>
                </a:tc>
                <a:extLst>
                  <a:ext uri="{0D108BD9-81ED-4DB2-BD59-A6C34878D82A}">
                    <a16:rowId xmlns:a16="http://schemas.microsoft.com/office/drawing/2014/main" val="3628161027"/>
                  </a:ext>
                </a:extLst>
              </a:tr>
              <a:tr h="587022">
                <a:tc>
                  <a:txBody>
                    <a:bodyPr/>
                    <a:lstStyle/>
                    <a:p>
                      <a:r>
                        <a:rPr lang="en-US" b="0" dirty="0"/>
                        <a:t>FastPitch</a:t>
                      </a:r>
                    </a:p>
                  </a:txBody>
                  <a:tcPr anchor="ctr">
                    <a:lnL>
                      <a:noFill/>
                    </a:lnL>
                    <a:lnR>
                      <a:noFill/>
                    </a:lnR>
                    <a:lnT>
                      <a:noFill/>
                    </a:lnT>
                    <a:lnB>
                      <a:noFill/>
                    </a:lnB>
                    <a:solidFill>
                      <a:schemeClr val="accent4">
                        <a:lumMod val="20000"/>
                        <a:lumOff val="80000"/>
                      </a:schemeClr>
                    </a:solidFill>
                  </a:tcPr>
                </a:tc>
                <a:tc>
                  <a:txBody>
                    <a:bodyPr/>
                    <a:lstStyle/>
                    <a:p>
                      <a:r>
                        <a:rPr lang="en-US" dirty="0"/>
                        <a:t>0.75</a:t>
                      </a:r>
                    </a:p>
                  </a:txBody>
                  <a:tcPr anchor="ctr">
                    <a:lnL>
                      <a:noFill/>
                    </a:lnL>
                    <a:lnR>
                      <a:noFill/>
                    </a:lnR>
                    <a:lnT>
                      <a:noFill/>
                    </a:lnT>
                    <a:lnB>
                      <a:noFill/>
                    </a:lnB>
                    <a:solidFill>
                      <a:schemeClr val="accent4">
                        <a:lumMod val="20000"/>
                        <a:lumOff val="80000"/>
                      </a:schemeClr>
                    </a:solidFill>
                  </a:tcPr>
                </a:tc>
                <a:tc>
                  <a:txBody>
                    <a:bodyPr/>
                    <a:lstStyle/>
                    <a:p>
                      <a:r>
                        <a:rPr lang="en-US"/>
                        <a:t>Big (50GB)</a:t>
                      </a:r>
                    </a:p>
                  </a:txBody>
                  <a:tcPr anchor="ctr">
                    <a:lnL>
                      <a:noFill/>
                    </a:lnL>
                    <a:lnR>
                      <a:noFill/>
                    </a:lnR>
                    <a:lnT>
                      <a:noFill/>
                    </a:lnT>
                    <a:lnB>
                      <a:noFill/>
                    </a:lnB>
                    <a:solidFill>
                      <a:schemeClr val="accent4">
                        <a:lumMod val="20000"/>
                        <a:lumOff val="80000"/>
                      </a:schemeClr>
                    </a:solidFill>
                  </a:tcPr>
                </a:tc>
                <a:tc>
                  <a:txBody>
                    <a:bodyPr/>
                    <a:lstStyle/>
                    <a:p>
                      <a:r>
                        <a:rPr lang="en-US"/>
                        <a:t>Yes</a:t>
                      </a:r>
                    </a:p>
                  </a:txBody>
                  <a:tcPr anchor="ctr">
                    <a:lnL>
                      <a:noFill/>
                    </a:lnL>
                    <a:lnR>
                      <a:noFill/>
                    </a:lnR>
                    <a:lnT>
                      <a:noFill/>
                    </a:lnT>
                    <a:lnB>
                      <a:noFill/>
                    </a:lnB>
                    <a:solidFill>
                      <a:schemeClr val="accent4">
                        <a:lumMod val="20000"/>
                        <a:lumOff val="80000"/>
                      </a:schemeClr>
                    </a:solidFill>
                  </a:tcPr>
                </a:tc>
                <a:tc>
                  <a:txBody>
                    <a:bodyPr/>
                    <a:lstStyle/>
                    <a:p>
                      <a:r>
                        <a:rPr lang="en-US" dirty="0"/>
                        <a:t>No</a:t>
                      </a:r>
                    </a:p>
                  </a:txBody>
                  <a:tcPr anchor="ctr">
                    <a:lnL>
                      <a:noFill/>
                    </a:lnL>
                    <a:lnR>
                      <a:noFill/>
                    </a:lnR>
                    <a:lnT>
                      <a:noFill/>
                    </a:lnT>
                    <a:lnB>
                      <a:noFill/>
                    </a:lnB>
                    <a:solidFill>
                      <a:schemeClr val="accent4">
                        <a:lumMod val="20000"/>
                        <a:lumOff val="80000"/>
                      </a:schemeClr>
                    </a:solidFill>
                  </a:tcPr>
                </a:tc>
                <a:extLst>
                  <a:ext uri="{0D108BD9-81ED-4DB2-BD59-A6C34878D82A}">
                    <a16:rowId xmlns:a16="http://schemas.microsoft.com/office/drawing/2014/main" val="284016048"/>
                  </a:ext>
                </a:extLst>
              </a:tr>
              <a:tr h="587022">
                <a:tc>
                  <a:txBody>
                    <a:bodyPr/>
                    <a:lstStyle/>
                    <a:p>
                      <a:r>
                        <a:rPr lang="en-US" b="0" dirty="0"/>
                        <a:t>Zonos</a:t>
                      </a:r>
                    </a:p>
                  </a:txBody>
                  <a:tcPr anchor="ctr">
                    <a:lnL>
                      <a:noFill/>
                    </a:lnL>
                    <a:lnR>
                      <a:noFill/>
                    </a:lnR>
                    <a:lnT>
                      <a:noFill/>
                    </a:lnT>
                    <a:lnB>
                      <a:noFill/>
                    </a:lnB>
                    <a:solidFill>
                      <a:schemeClr val="accent4">
                        <a:lumMod val="20000"/>
                        <a:lumOff val="80000"/>
                      </a:schemeClr>
                    </a:solidFill>
                  </a:tcPr>
                </a:tc>
                <a:tc>
                  <a:txBody>
                    <a:bodyPr/>
                    <a:lstStyle/>
                    <a:p>
                      <a:r>
                        <a:rPr lang="en-US" dirty="0"/>
                        <a:t>205.00</a:t>
                      </a:r>
                    </a:p>
                  </a:txBody>
                  <a:tcPr anchor="ctr">
                    <a:lnL>
                      <a:noFill/>
                    </a:lnL>
                    <a:lnR>
                      <a:noFill/>
                    </a:lnR>
                    <a:lnT>
                      <a:noFill/>
                    </a:lnT>
                    <a:lnB>
                      <a:noFill/>
                    </a:lnB>
                    <a:solidFill>
                      <a:schemeClr val="accent4">
                        <a:lumMod val="20000"/>
                        <a:lumOff val="80000"/>
                      </a:schemeClr>
                    </a:solidFill>
                  </a:tcPr>
                </a:tc>
                <a:tc>
                  <a:txBody>
                    <a:bodyPr/>
                    <a:lstStyle/>
                    <a:p>
                      <a:r>
                        <a:rPr lang="en-US"/>
                        <a:t>Medium</a:t>
                      </a:r>
                    </a:p>
                  </a:txBody>
                  <a:tcPr anchor="ctr">
                    <a:lnL>
                      <a:noFill/>
                    </a:lnL>
                    <a:lnR>
                      <a:noFill/>
                    </a:lnR>
                    <a:lnT>
                      <a:noFill/>
                    </a:lnT>
                    <a:lnB>
                      <a:noFill/>
                    </a:lnB>
                    <a:solidFill>
                      <a:schemeClr val="accent4">
                        <a:lumMod val="20000"/>
                        <a:lumOff val="80000"/>
                      </a:schemeClr>
                    </a:solidFill>
                  </a:tcPr>
                </a:tc>
                <a:tc>
                  <a:txBody>
                    <a:bodyPr/>
                    <a:lstStyle/>
                    <a:p>
                      <a:r>
                        <a:rPr lang="en-US"/>
                        <a:t>Yes</a:t>
                      </a:r>
                    </a:p>
                  </a:txBody>
                  <a:tcPr anchor="ctr">
                    <a:lnL>
                      <a:noFill/>
                    </a:lnL>
                    <a:lnR>
                      <a:noFill/>
                    </a:lnR>
                    <a:lnT>
                      <a:noFill/>
                    </a:lnT>
                    <a:lnB>
                      <a:noFill/>
                    </a:lnB>
                    <a:solidFill>
                      <a:schemeClr val="accent4">
                        <a:lumMod val="20000"/>
                        <a:lumOff val="80000"/>
                      </a:schemeClr>
                    </a:solidFill>
                  </a:tcPr>
                </a:tc>
                <a:tc>
                  <a:txBody>
                    <a:bodyPr/>
                    <a:lstStyle/>
                    <a:p>
                      <a:r>
                        <a:rPr lang="en-US" dirty="0"/>
                        <a:t>Yes</a:t>
                      </a:r>
                    </a:p>
                  </a:txBody>
                  <a:tcPr anchor="ctr">
                    <a:lnL>
                      <a:noFill/>
                    </a:lnL>
                    <a:lnR>
                      <a:noFill/>
                    </a:lnR>
                    <a:lnT>
                      <a:noFill/>
                    </a:lnT>
                    <a:lnB>
                      <a:noFill/>
                    </a:lnB>
                    <a:solidFill>
                      <a:schemeClr val="accent4">
                        <a:lumMod val="20000"/>
                        <a:lumOff val="80000"/>
                      </a:schemeClr>
                    </a:solidFill>
                  </a:tcPr>
                </a:tc>
                <a:extLst>
                  <a:ext uri="{0D108BD9-81ED-4DB2-BD59-A6C34878D82A}">
                    <a16:rowId xmlns:a16="http://schemas.microsoft.com/office/drawing/2014/main" val="2215732104"/>
                  </a:ext>
                </a:extLst>
              </a:tr>
            </a:tbl>
          </a:graphicData>
        </a:graphic>
      </p:graphicFrame>
      <p:sp>
        <p:nvSpPr>
          <p:cNvPr id="11" name="TextBox 10">
            <a:extLst>
              <a:ext uri="{FF2B5EF4-FFF2-40B4-BE49-F238E27FC236}">
                <a16:creationId xmlns:a16="http://schemas.microsoft.com/office/drawing/2014/main" id="{BCCBA7D6-36C4-6CD6-07C7-6F16ABB3C78C}"/>
              </a:ext>
            </a:extLst>
          </p:cNvPr>
          <p:cNvSpPr txBox="1"/>
          <p:nvPr/>
        </p:nvSpPr>
        <p:spPr>
          <a:xfrm>
            <a:off x="236192" y="1134192"/>
            <a:ext cx="11468100" cy="830997"/>
          </a:xfrm>
          <a:prstGeom prst="rect">
            <a:avLst/>
          </a:prstGeom>
          <a:noFill/>
        </p:spPr>
        <p:txBody>
          <a:bodyPr wrap="square">
            <a:spAutoFit/>
          </a:bodyPr>
          <a:lstStyle/>
          <a:p>
            <a:r>
              <a:rPr lang="en-US" sz="2400" b="1" dirty="0">
                <a:solidFill>
                  <a:schemeClr val="tx2">
                    <a:lumMod val="90000"/>
                    <a:lumOff val="10000"/>
                  </a:schemeClr>
                </a:solidFill>
              </a:rPr>
              <a:t>Despite lacking fine-tuning, Kokoro-82M achieved real-time performance with a minimal footprint (820MB), outperforming larger models in deployment readiness.</a:t>
            </a:r>
            <a:endParaRPr lang="en-US" sz="2400" dirty="0">
              <a:solidFill>
                <a:schemeClr val="tx2">
                  <a:lumMod val="90000"/>
                  <a:lumOff val="10000"/>
                </a:schemeClr>
              </a:solidFill>
            </a:endParaRPr>
          </a:p>
        </p:txBody>
      </p:sp>
    </p:spTree>
    <p:extLst>
      <p:ext uri="{BB962C8B-B14F-4D97-AF65-F5344CB8AC3E}">
        <p14:creationId xmlns:p14="http://schemas.microsoft.com/office/powerpoint/2010/main" val="186788476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DCCD65-5FDD-8C45-1D09-B24A1DCE7D52}"/>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60C71998-CCEF-EA43-2035-FB650558F904}"/>
              </a:ext>
            </a:extLst>
          </p:cNvPr>
          <p:cNvSpPr/>
          <p:nvPr/>
        </p:nvSpPr>
        <p:spPr>
          <a:xfrm>
            <a:off x="1" y="269719"/>
            <a:ext cx="8681292" cy="522215"/>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78"/>
            <a:endParaRPr lang="en-US" sz="1351">
              <a:solidFill>
                <a:prstClr val="white"/>
              </a:solidFill>
              <a:latin typeface="Times New Roman" panose="02020603050405020304" pitchFamily="18" charset="0"/>
              <a:cs typeface="Times New Roman" panose="02020603050405020304" pitchFamily="18" charset="0"/>
            </a:endParaRPr>
          </a:p>
        </p:txBody>
      </p:sp>
      <p:pic>
        <p:nvPicPr>
          <p:cNvPr id="9" name="Picture 8" descr="A blue text on a black background&#10;&#10;AI-generated content may be incorrect.">
            <a:extLst>
              <a:ext uri="{FF2B5EF4-FFF2-40B4-BE49-F238E27FC236}">
                <a16:creationId xmlns:a16="http://schemas.microsoft.com/office/drawing/2014/main" id="{16A6FA4E-2354-AE57-E14E-9C8EFCEB0C35}"/>
              </a:ext>
            </a:extLst>
          </p:cNvPr>
          <p:cNvPicPr>
            <a:picLocks noChangeAspect="1"/>
          </p:cNvPicPr>
          <p:nvPr/>
        </p:nvPicPr>
        <p:blipFill>
          <a:blip r:embed="rId3"/>
          <a:stretch>
            <a:fillRect/>
          </a:stretch>
        </p:blipFill>
        <p:spPr>
          <a:xfrm>
            <a:off x="8681294" y="269719"/>
            <a:ext cx="3393194" cy="522215"/>
          </a:xfrm>
          <a:prstGeom prst="rect">
            <a:avLst/>
          </a:prstGeom>
        </p:spPr>
      </p:pic>
      <p:sp>
        <p:nvSpPr>
          <p:cNvPr id="2" name="TextBox 1">
            <a:extLst>
              <a:ext uri="{FF2B5EF4-FFF2-40B4-BE49-F238E27FC236}">
                <a16:creationId xmlns:a16="http://schemas.microsoft.com/office/drawing/2014/main" id="{C9D83ED1-2C22-2991-D300-451AB1F018CB}"/>
              </a:ext>
            </a:extLst>
          </p:cNvPr>
          <p:cNvSpPr txBox="1"/>
          <p:nvPr/>
        </p:nvSpPr>
        <p:spPr>
          <a:xfrm>
            <a:off x="228600" y="330269"/>
            <a:ext cx="7023782" cy="400110"/>
          </a:xfrm>
          <a:prstGeom prst="rect">
            <a:avLst/>
          </a:prstGeom>
          <a:noFill/>
        </p:spPr>
        <p:txBody>
          <a:bodyPr wrap="none" rtlCol="0">
            <a:spAutoFit/>
          </a:bodyPr>
          <a:lstStyle/>
          <a:p>
            <a:r>
              <a:rPr lang="en-US" sz="2000" b="1" dirty="0">
                <a:solidFill>
                  <a:schemeClr val="bg1"/>
                </a:solidFill>
                <a:latin typeface="Times New Roman" panose="02020603050405020304" pitchFamily="18" charset="0"/>
                <a:cs typeface="Times New Roman" panose="02020603050405020304" pitchFamily="18" charset="0"/>
              </a:rPr>
              <a:t>TTS Model Evaluation Results: Quality and Voice Capabilities</a:t>
            </a:r>
          </a:p>
        </p:txBody>
      </p:sp>
      <p:graphicFrame>
        <p:nvGraphicFramePr>
          <p:cNvPr id="10" name="Table 9">
            <a:extLst>
              <a:ext uri="{FF2B5EF4-FFF2-40B4-BE49-F238E27FC236}">
                <a16:creationId xmlns:a16="http://schemas.microsoft.com/office/drawing/2014/main" id="{1D3F6514-1257-5880-958C-92E2131AA266}"/>
              </a:ext>
            </a:extLst>
          </p:cNvPr>
          <p:cNvGraphicFramePr>
            <a:graphicFrameLocks noGrp="1"/>
          </p:cNvGraphicFramePr>
          <p:nvPr>
            <p:extLst>
              <p:ext uri="{D42A27DB-BD31-4B8C-83A1-F6EECF244321}">
                <p14:modId xmlns:p14="http://schemas.microsoft.com/office/powerpoint/2010/main" val="2778486847"/>
              </p:ext>
            </p:extLst>
          </p:nvPr>
        </p:nvGraphicFramePr>
        <p:xfrm>
          <a:off x="1460501" y="3222873"/>
          <a:ext cx="9067799" cy="2103120"/>
        </p:xfrm>
        <a:graphic>
          <a:graphicData uri="http://schemas.openxmlformats.org/drawingml/2006/table">
            <a:tbl>
              <a:tblPr/>
              <a:tblGrid>
                <a:gridCol w="1665783">
                  <a:extLst>
                    <a:ext uri="{9D8B030D-6E8A-4147-A177-3AD203B41FA5}">
                      <a16:colId xmlns:a16="http://schemas.microsoft.com/office/drawing/2014/main" val="1105140389"/>
                    </a:ext>
                  </a:extLst>
                </a:gridCol>
                <a:gridCol w="1665783">
                  <a:extLst>
                    <a:ext uri="{9D8B030D-6E8A-4147-A177-3AD203B41FA5}">
                      <a16:colId xmlns:a16="http://schemas.microsoft.com/office/drawing/2014/main" val="4196655693"/>
                    </a:ext>
                  </a:extLst>
                </a:gridCol>
                <a:gridCol w="1665783">
                  <a:extLst>
                    <a:ext uri="{9D8B030D-6E8A-4147-A177-3AD203B41FA5}">
                      <a16:colId xmlns:a16="http://schemas.microsoft.com/office/drawing/2014/main" val="1395643196"/>
                    </a:ext>
                  </a:extLst>
                </a:gridCol>
                <a:gridCol w="1665783">
                  <a:extLst>
                    <a:ext uri="{9D8B030D-6E8A-4147-A177-3AD203B41FA5}">
                      <a16:colId xmlns:a16="http://schemas.microsoft.com/office/drawing/2014/main" val="2737903951"/>
                    </a:ext>
                  </a:extLst>
                </a:gridCol>
                <a:gridCol w="2404667">
                  <a:extLst>
                    <a:ext uri="{9D8B030D-6E8A-4147-A177-3AD203B41FA5}">
                      <a16:colId xmlns:a16="http://schemas.microsoft.com/office/drawing/2014/main" val="2955686206"/>
                    </a:ext>
                  </a:extLst>
                </a:gridCol>
              </a:tblGrid>
              <a:tr h="589153">
                <a:tc>
                  <a:txBody>
                    <a:bodyPr/>
                    <a:lstStyle/>
                    <a:p>
                      <a:r>
                        <a:rPr lang="en-US" b="1" dirty="0"/>
                        <a:t>Model</a:t>
                      </a:r>
                      <a:endParaRPr lang="en-US" dirty="0"/>
                    </a:p>
                  </a:txBody>
                  <a:tcPr anchor="ctr">
                    <a:lnL>
                      <a:noFill/>
                    </a:lnL>
                    <a:lnR>
                      <a:noFill/>
                    </a:lnR>
                    <a:lnT>
                      <a:noFill/>
                    </a:lnT>
                    <a:lnB>
                      <a:noFill/>
                    </a:lnB>
                    <a:solidFill>
                      <a:schemeClr val="accent1">
                        <a:lumMod val="40000"/>
                        <a:lumOff val="60000"/>
                      </a:schemeClr>
                    </a:solidFill>
                  </a:tcPr>
                </a:tc>
                <a:tc>
                  <a:txBody>
                    <a:bodyPr/>
                    <a:lstStyle/>
                    <a:p>
                      <a:r>
                        <a:rPr lang="en-US" b="1" dirty="0"/>
                        <a:t>Clarity (1–5)</a:t>
                      </a:r>
                      <a:endParaRPr lang="en-US" dirty="0"/>
                    </a:p>
                  </a:txBody>
                  <a:tcPr anchor="ctr">
                    <a:lnL>
                      <a:noFill/>
                    </a:lnL>
                    <a:lnR>
                      <a:noFill/>
                    </a:lnR>
                    <a:lnT>
                      <a:noFill/>
                    </a:lnT>
                    <a:lnB>
                      <a:noFill/>
                    </a:lnB>
                    <a:solidFill>
                      <a:schemeClr val="accent1">
                        <a:lumMod val="40000"/>
                        <a:lumOff val="60000"/>
                      </a:schemeClr>
                    </a:solidFill>
                  </a:tcPr>
                </a:tc>
                <a:tc>
                  <a:txBody>
                    <a:bodyPr/>
                    <a:lstStyle/>
                    <a:p>
                      <a:r>
                        <a:rPr lang="en-US" b="1" dirty="0"/>
                        <a:t>Pronunciation (1–5)</a:t>
                      </a:r>
                      <a:endParaRPr lang="en-US" dirty="0"/>
                    </a:p>
                  </a:txBody>
                  <a:tcPr anchor="ctr">
                    <a:lnL>
                      <a:noFill/>
                    </a:lnL>
                    <a:lnR>
                      <a:noFill/>
                    </a:lnR>
                    <a:lnT>
                      <a:noFill/>
                    </a:lnT>
                    <a:lnB>
                      <a:noFill/>
                    </a:lnB>
                    <a:solidFill>
                      <a:schemeClr val="accent1">
                        <a:lumMod val="40000"/>
                        <a:lumOff val="60000"/>
                      </a:schemeClr>
                    </a:solidFill>
                  </a:tcPr>
                </a:tc>
                <a:tc>
                  <a:txBody>
                    <a:bodyPr/>
                    <a:lstStyle/>
                    <a:p>
                      <a:r>
                        <a:rPr lang="en-US" b="1" dirty="0"/>
                        <a:t>Voice Cloning</a:t>
                      </a:r>
                      <a:endParaRPr lang="en-US" dirty="0"/>
                    </a:p>
                  </a:txBody>
                  <a:tcPr anchor="ctr">
                    <a:lnL>
                      <a:noFill/>
                    </a:lnL>
                    <a:lnR>
                      <a:noFill/>
                    </a:lnR>
                    <a:lnT>
                      <a:noFill/>
                    </a:lnT>
                    <a:lnB>
                      <a:noFill/>
                    </a:lnB>
                    <a:solidFill>
                      <a:schemeClr val="accent1">
                        <a:lumMod val="40000"/>
                        <a:lumOff val="60000"/>
                      </a:schemeClr>
                    </a:solidFill>
                  </a:tcPr>
                </a:tc>
                <a:tc>
                  <a:txBody>
                    <a:bodyPr/>
                    <a:lstStyle/>
                    <a:p>
                      <a:r>
                        <a:rPr lang="en-US" b="1" dirty="0"/>
                        <a:t>Multiple Voices</a:t>
                      </a:r>
                      <a:endParaRPr lang="en-US" dirty="0"/>
                    </a:p>
                  </a:txBody>
                  <a:tcPr anchor="ctr">
                    <a:lnL>
                      <a:noFill/>
                    </a:lnL>
                    <a:lnR>
                      <a:noFill/>
                    </a:lnR>
                    <a:lnT>
                      <a:noFill/>
                    </a:lnT>
                    <a:lnB>
                      <a:noFill/>
                    </a:lnB>
                    <a:solidFill>
                      <a:schemeClr val="accent1">
                        <a:lumMod val="40000"/>
                        <a:lumOff val="60000"/>
                      </a:schemeClr>
                    </a:solidFill>
                  </a:tcPr>
                </a:tc>
                <a:extLst>
                  <a:ext uri="{0D108BD9-81ED-4DB2-BD59-A6C34878D82A}">
                    <a16:rowId xmlns:a16="http://schemas.microsoft.com/office/drawing/2014/main" val="489302153"/>
                  </a:ext>
                </a:extLst>
              </a:tr>
              <a:tr h="365760">
                <a:tc>
                  <a:txBody>
                    <a:bodyPr/>
                    <a:lstStyle/>
                    <a:p>
                      <a:r>
                        <a:rPr lang="en-US" b="1" dirty="0"/>
                        <a:t>Kokoro-82M</a:t>
                      </a:r>
                    </a:p>
                  </a:txBody>
                  <a:tcPr anchor="ctr">
                    <a:lnL>
                      <a:noFill/>
                    </a:lnL>
                    <a:lnR>
                      <a:noFill/>
                    </a:lnR>
                    <a:lnT>
                      <a:noFill/>
                    </a:lnT>
                    <a:lnB>
                      <a:noFill/>
                    </a:lnB>
                    <a:solidFill>
                      <a:schemeClr val="accent4">
                        <a:lumMod val="20000"/>
                        <a:lumOff val="80000"/>
                      </a:schemeClr>
                    </a:solidFill>
                  </a:tcPr>
                </a:tc>
                <a:tc>
                  <a:txBody>
                    <a:bodyPr/>
                    <a:lstStyle/>
                    <a:p>
                      <a:r>
                        <a:rPr lang="en-US" b="1"/>
                        <a:t>4</a:t>
                      </a:r>
                    </a:p>
                  </a:txBody>
                  <a:tcPr anchor="ctr">
                    <a:lnL>
                      <a:noFill/>
                    </a:lnL>
                    <a:lnR>
                      <a:noFill/>
                    </a:lnR>
                    <a:lnT>
                      <a:noFill/>
                    </a:lnT>
                    <a:lnB>
                      <a:noFill/>
                    </a:lnB>
                    <a:solidFill>
                      <a:schemeClr val="accent4">
                        <a:lumMod val="20000"/>
                        <a:lumOff val="80000"/>
                      </a:schemeClr>
                    </a:solidFill>
                  </a:tcPr>
                </a:tc>
                <a:tc>
                  <a:txBody>
                    <a:bodyPr/>
                    <a:lstStyle/>
                    <a:p>
                      <a:r>
                        <a:rPr lang="en-US" b="1" dirty="0"/>
                        <a:t>3</a:t>
                      </a:r>
                    </a:p>
                  </a:txBody>
                  <a:tcPr anchor="ctr">
                    <a:lnL>
                      <a:noFill/>
                    </a:lnL>
                    <a:lnR>
                      <a:noFill/>
                    </a:lnR>
                    <a:lnT>
                      <a:noFill/>
                    </a:lnT>
                    <a:lnB>
                      <a:noFill/>
                    </a:lnB>
                    <a:solidFill>
                      <a:schemeClr val="accent4">
                        <a:lumMod val="20000"/>
                        <a:lumOff val="80000"/>
                      </a:schemeClr>
                    </a:solidFill>
                  </a:tcPr>
                </a:tc>
                <a:tc>
                  <a:txBody>
                    <a:bodyPr/>
                    <a:lstStyle/>
                    <a:p>
                      <a:r>
                        <a:rPr lang="en-US" b="1" dirty="0"/>
                        <a:t>No</a:t>
                      </a:r>
                    </a:p>
                  </a:txBody>
                  <a:tcPr anchor="ctr">
                    <a:lnL>
                      <a:noFill/>
                    </a:lnL>
                    <a:lnR>
                      <a:noFill/>
                    </a:lnR>
                    <a:lnT>
                      <a:noFill/>
                    </a:lnT>
                    <a:lnB>
                      <a:noFill/>
                    </a:lnB>
                    <a:solidFill>
                      <a:schemeClr val="accent4">
                        <a:lumMod val="20000"/>
                        <a:lumOff val="80000"/>
                      </a:schemeClr>
                    </a:solidFill>
                  </a:tcPr>
                </a:tc>
                <a:tc>
                  <a:txBody>
                    <a:bodyPr/>
                    <a:lstStyle/>
                    <a:p>
                      <a:r>
                        <a:rPr lang="en-US" b="1" dirty="0"/>
                        <a:t>Yes</a:t>
                      </a:r>
                    </a:p>
                  </a:txBody>
                  <a:tcPr anchor="ctr">
                    <a:lnL>
                      <a:noFill/>
                    </a:lnL>
                    <a:lnR>
                      <a:noFill/>
                    </a:lnR>
                    <a:lnT>
                      <a:noFill/>
                    </a:lnT>
                    <a:lnB>
                      <a:noFill/>
                    </a:lnB>
                    <a:solidFill>
                      <a:schemeClr val="accent4">
                        <a:lumMod val="20000"/>
                        <a:lumOff val="80000"/>
                      </a:schemeClr>
                    </a:solidFill>
                  </a:tcPr>
                </a:tc>
                <a:extLst>
                  <a:ext uri="{0D108BD9-81ED-4DB2-BD59-A6C34878D82A}">
                    <a16:rowId xmlns:a16="http://schemas.microsoft.com/office/drawing/2014/main" val="3487841995"/>
                  </a:ext>
                </a:extLst>
              </a:tr>
              <a:tr h="365760">
                <a:tc>
                  <a:txBody>
                    <a:bodyPr/>
                    <a:lstStyle/>
                    <a:p>
                      <a:r>
                        <a:rPr lang="en-US" b="0" dirty="0"/>
                        <a:t>StyleTTS 2</a:t>
                      </a:r>
                    </a:p>
                  </a:txBody>
                  <a:tcPr anchor="ctr">
                    <a:lnL>
                      <a:noFill/>
                    </a:lnL>
                    <a:lnR>
                      <a:noFill/>
                    </a:lnR>
                    <a:lnT>
                      <a:noFill/>
                    </a:lnT>
                    <a:lnB>
                      <a:noFill/>
                    </a:lnB>
                    <a:solidFill>
                      <a:schemeClr val="accent4">
                        <a:lumMod val="20000"/>
                        <a:lumOff val="80000"/>
                      </a:schemeClr>
                    </a:solidFill>
                  </a:tcPr>
                </a:tc>
                <a:tc>
                  <a:txBody>
                    <a:bodyPr/>
                    <a:lstStyle/>
                    <a:p>
                      <a:r>
                        <a:rPr lang="en-US" dirty="0"/>
                        <a:t>3</a:t>
                      </a:r>
                    </a:p>
                  </a:txBody>
                  <a:tcPr anchor="ctr">
                    <a:lnL>
                      <a:noFill/>
                    </a:lnL>
                    <a:lnR>
                      <a:noFill/>
                    </a:lnR>
                    <a:lnT>
                      <a:noFill/>
                    </a:lnT>
                    <a:lnB>
                      <a:noFill/>
                    </a:lnB>
                    <a:solidFill>
                      <a:schemeClr val="accent4">
                        <a:lumMod val="20000"/>
                        <a:lumOff val="80000"/>
                      </a:schemeClr>
                    </a:solidFill>
                  </a:tcPr>
                </a:tc>
                <a:tc>
                  <a:txBody>
                    <a:bodyPr/>
                    <a:lstStyle/>
                    <a:p>
                      <a:r>
                        <a:rPr lang="en-US"/>
                        <a:t>3</a:t>
                      </a:r>
                    </a:p>
                  </a:txBody>
                  <a:tcPr anchor="ctr">
                    <a:lnL>
                      <a:noFill/>
                    </a:lnL>
                    <a:lnR>
                      <a:noFill/>
                    </a:lnR>
                    <a:lnT>
                      <a:noFill/>
                    </a:lnT>
                    <a:lnB>
                      <a:noFill/>
                    </a:lnB>
                    <a:solidFill>
                      <a:schemeClr val="accent4">
                        <a:lumMod val="20000"/>
                        <a:lumOff val="80000"/>
                      </a:schemeClr>
                    </a:solidFill>
                  </a:tcPr>
                </a:tc>
                <a:tc>
                  <a:txBody>
                    <a:bodyPr/>
                    <a:lstStyle/>
                    <a:p>
                      <a:r>
                        <a:rPr lang="en-US" dirty="0"/>
                        <a:t>Yes</a:t>
                      </a:r>
                    </a:p>
                  </a:txBody>
                  <a:tcPr anchor="ctr">
                    <a:lnL>
                      <a:noFill/>
                    </a:lnL>
                    <a:lnR>
                      <a:noFill/>
                    </a:lnR>
                    <a:lnT>
                      <a:noFill/>
                    </a:lnT>
                    <a:lnB>
                      <a:noFill/>
                    </a:lnB>
                    <a:solidFill>
                      <a:schemeClr val="accent4">
                        <a:lumMod val="20000"/>
                        <a:lumOff val="80000"/>
                      </a:schemeClr>
                    </a:solidFill>
                  </a:tcPr>
                </a:tc>
                <a:tc>
                  <a:txBody>
                    <a:bodyPr/>
                    <a:lstStyle/>
                    <a:p>
                      <a:r>
                        <a:rPr lang="en-US" dirty="0"/>
                        <a:t>Yes</a:t>
                      </a:r>
                    </a:p>
                  </a:txBody>
                  <a:tcPr anchor="ctr">
                    <a:lnL>
                      <a:noFill/>
                    </a:lnL>
                    <a:lnR>
                      <a:noFill/>
                    </a:lnR>
                    <a:lnT>
                      <a:noFill/>
                    </a:lnT>
                    <a:lnB>
                      <a:noFill/>
                    </a:lnB>
                    <a:solidFill>
                      <a:schemeClr val="accent4">
                        <a:lumMod val="20000"/>
                        <a:lumOff val="80000"/>
                      </a:schemeClr>
                    </a:solidFill>
                  </a:tcPr>
                </a:tc>
                <a:extLst>
                  <a:ext uri="{0D108BD9-81ED-4DB2-BD59-A6C34878D82A}">
                    <a16:rowId xmlns:a16="http://schemas.microsoft.com/office/drawing/2014/main" val="2308757322"/>
                  </a:ext>
                </a:extLst>
              </a:tr>
              <a:tr h="365760">
                <a:tc>
                  <a:txBody>
                    <a:bodyPr/>
                    <a:lstStyle/>
                    <a:p>
                      <a:r>
                        <a:rPr lang="en-US" b="0" dirty="0"/>
                        <a:t>F5</a:t>
                      </a:r>
                      <a:r>
                        <a:rPr lang="en-US" b="1" dirty="0"/>
                        <a:t> </a:t>
                      </a:r>
                      <a:r>
                        <a:rPr lang="en-US" b="0" dirty="0"/>
                        <a:t>TTS</a:t>
                      </a:r>
                    </a:p>
                  </a:txBody>
                  <a:tcPr anchor="ctr">
                    <a:lnL>
                      <a:noFill/>
                    </a:lnL>
                    <a:lnR>
                      <a:noFill/>
                    </a:lnR>
                    <a:lnT>
                      <a:noFill/>
                    </a:lnT>
                    <a:lnB>
                      <a:noFill/>
                    </a:lnB>
                    <a:solidFill>
                      <a:schemeClr val="accent4">
                        <a:lumMod val="20000"/>
                        <a:lumOff val="80000"/>
                      </a:schemeClr>
                    </a:solidFill>
                  </a:tcPr>
                </a:tc>
                <a:tc>
                  <a:txBody>
                    <a:bodyPr/>
                    <a:lstStyle/>
                    <a:p>
                      <a:r>
                        <a:rPr lang="en-US"/>
                        <a:t>4</a:t>
                      </a:r>
                    </a:p>
                  </a:txBody>
                  <a:tcPr anchor="ctr">
                    <a:lnL>
                      <a:noFill/>
                    </a:lnL>
                    <a:lnR>
                      <a:noFill/>
                    </a:lnR>
                    <a:lnT>
                      <a:noFill/>
                    </a:lnT>
                    <a:lnB>
                      <a:noFill/>
                    </a:lnB>
                    <a:solidFill>
                      <a:schemeClr val="accent4">
                        <a:lumMod val="20000"/>
                        <a:lumOff val="80000"/>
                      </a:schemeClr>
                    </a:solidFill>
                  </a:tcPr>
                </a:tc>
                <a:tc>
                  <a:txBody>
                    <a:bodyPr/>
                    <a:lstStyle/>
                    <a:p>
                      <a:r>
                        <a:rPr lang="en-US"/>
                        <a:t>4</a:t>
                      </a:r>
                    </a:p>
                  </a:txBody>
                  <a:tcPr anchor="ctr">
                    <a:lnL>
                      <a:noFill/>
                    </a:lnL>
                    <a:lnR>
                      <a:noFill/>
                    </a:lnR>
                    <a:lnT>
                      <a:noFill/>
                    </a:lnT>
                    <a:lnB>
                      <a:noFill/>
                    </a:lnB>
                    <a:solidFill>
                      <a:schemeClr val="accent4">
                        <a:lumMod val="20000"/>
                        <a:lumOff val="80000"/>
                      </a:schemeClr>
                    </a:solidFill>
                  </a:tcPr>
                </a:tc>
                <a:tc>
                  <a:txBody>
                    <a:bodyPr/>
                    <a:lstStyle/>
                    <a:p>
                      <a:r>
                        <a:rPr lang="en-US" dirty="0"/>
                        <a:t>Yes</a:t>
                      </a:r>
                    </a:p>
                  </a:txBody>
                  <a:tcPr anchor="ctr">
                    <a:lnL>
                      <a:noFill/>
                    </a:lnL>
                    <a:lnR>
                      <a:noFill/>
                    </a:lnR>
                    <a:lnT>
                      <a:noFill/>
                    </a:lnT>
                    <a:lnB>
                      <a:noFill/>
                    </a:lnB>
                    <a:solidFill>
                      <a:schemeClr val="accent4">
                        <a:lumMod val="20000"/>
                        <a:lumOff val="80000"/>
                      </a:schemeClr>
                    </a:solidFill>
                  </a:tcPr>
                </a:tc>
                <a:tc>
                  <a:txBody>
                    <a:bodyPr/>
                    <a:lstStyle/>
                    <a:p>
                      <a:r>
                        <a:rPr lang="en-US" dirty="0"/>
                        <a:t>Yes</a:t>
                      </a:r>
                    </a:p>
                  </a:txBody>
                  <a:tcPr anchor="ctr">
                    <a:lnL>
                      <a:noFill/>
                    </a:lnL>
                    <a:lnR>
                      <a:noFill/>
                    </a:lnR>
                    <a:lnT>
                      <a:noFill/>
                    </a:lnT>
                    <a:lnB>
                      <a:noFill/>
                    </a:lnB>
                    <a:solidFill>
                      <a:schemeClr val="accent4">
                        <a:lumMod val="20000"/>
                        <a:lumOff val="80000"/>
                      </a:schemeClr>
                    </a:solidFill>
                  </a:tcPr>
                </a:tc>
                <a:extLst>
                  <a:ext uri="{0D108BD9-81ED-4DB2-BD59-A6C34878D82A}">
                    <a16:rowId xmlns:a16="http://schemas.microsoft.com/office/drawing/2014/main" val="907090684"/>
                  </a:ext>
                </a:extLst>
              </a:tr>
              <a:tr h="365760">
                <a:tc>
                  <a:txBody>
                    <a:bodyPr/>
                    <a:lstStyle/>
                    <a:p>
                      <a:r>
                        <a:rPr lang="en-US" b="0" dirty="0"/>
                        <a:t>FastPitch</a:t>
                      </a:r>
                    </a:p>
                  </a:txBody>
                  <a:tcPr anchor="ctr">
                    <a:lnL>
                      <a:noFill/>
                    </a:lnL>
                    <a:lnR>
                      <a:noFill/>
                    </a:lnR>
                    <a:lnT>
                      <a:noFill/>
                    </a:lnT>
                    <a:lnB>
                      <a:noFill/>
                    </a:lnB>
                    <a:solidFill>
                      <a:schemeClr val="accent4">
                        <a:lumMod val="20000"/>
                        <a:lumOff val="80000"/>
                      </a:schemeClr>
                    </a:solidFill>
                  </a:tcPr>
                </a:tc>
                <a:tc>
                  <a:txBody>
                    <a:bodyPr/>
                    <a:lstStyle/>
                    <a:p>
                      <a:r>
                        <a:rPr lang="en-US" dirty="0"/>
                        <a:t>3</a:t>
                      </a:r>
                    </a:p>
                  </a:txBody>
                  <a:tcPr anchor="ctr">
                    <a:lnL>
                      <a:noFill/>
                    </a:lnL>
                    <a:lnR>
                      <a:noFill/>
                    </a:lnR>
                    <a:lnT>
                      <a:noFill/>
                    </a:lnT>
                    <a:lnB>
                      <a:noFill/>
                    </a:lnB>
                    <a:solidFill>
                      <a:schemeClr val="accent4">
                        <a:lumMod val="20000"/>
                        <a:lumOff val="80000"/>
                      </a:schemeClr>
                    </a:solidFill>
                  </a:tcPr>
                </a:tc>
                <a:tc>
                  <a:txBody>
                    <a:bodyPr/>
                    <a:lstStyle/>
                    <a:p>
                      <a:r>
                        <a:rPr lang="en-US"/>
                        <a:t>4</a:t>
                      </a:r>
                    </a:p>
                  </a:txBody>
                  <a:tcPr anchor="ctr">
                    <a:lnL>
                      <a:noFill/>
                    </a:lnL>
                    <a:lnR>
                      <a:noFill/>
                    </a:lnR>
                    <a:lnT>
                      <a:noFill/>
                    </a:lnT>
                    <a:lnB>
                      <a:noFill/>
                    </a:lnB>
                    <a:solidFill>
                      <a:schemeClr val="accent4">
                        <a:lumMod val="20000"/>
                        <a:lumOff val="80000"/>
                      </a:schemeClr>
                    </a:solidFill>
                  </a:tcPr>
                </a:tc>
                <a:tc>
                  <a:txBody>
                    <a:bodyPr/>
                    <a:lstStyle/>
                    <a:p>
                      <a:r>
                        <a:rPr lang="en-US"/>
                        <a:t>No</a:t>
                      </a:r>
                    </a:p>
                  </a:txBody>
                  <a:tcPr anchor="ctr">
                    <a:lnL>
                      <a:noFill/>
                    </a:lnL>
                    <a:lnR>
                      <a:noFill/>
                    </a:lnR>
                    <a:lnT>
                      <a:noFill/>
                    </a:lnT>
                    <a:lnB>
                      <a:noFill/>
                    </a:lnB>
                    <a:solidFill>
                      <a:schemeClr val="accent4">
                        <a:lumMod val="20000"/>
                        <a:lumOff val="80000"/>
                      </a:schemeClr>
                    </a:solidFill>
                  </a:tcPr>
                </a:tc>
                <a:tc>
                  <a:txBody>
                    <a:bodyPr/>
                    <a:lstStyle/>
                    <a:p>
                      <a:r>
                        <a:rPr lang="en-US" dirty="0"/>
                        <a:t>No</a:t>
                      </a:r>
                    </a:p>
                  </a:txBody>
                  <a:tcPr anchor="ctr">
                    <a:lnL>
                      <a:noFill/>
                    </a:lnL>
                    <a:lnR>
                      <a:noFill/>
                    </a:lnR>
                    <a:lnT>
                      <a:noFill/>
                    </a:lnT>
                    <a:lnB>
                      <a:noFill/>
                    </a:lnB>
                    <a:solidFill>
                      <a:schemeClr val="accent4">
                        <a:lumMod val="20000"/>
                        <a:lumOff val="80000"/>
                      </a:schemeClr>
                    </a:solidFill>
                  </a:tcPr>
                </a:tc>
                <a:extLst>
                  <a:ext uri="{0D108BD9-81ED-4DB2-BD59-A6C34878D82A}">
                    <a16:rowId xmlns:a16="http://schemas.microsoft.com/office/drawing/2014/main" val="872663263"/>
                  </a:ext>
                </a:extLst>
              </a:tr>
            </a:tbl>
          </a:graphicData>
        </a:graphic>
      </p:graphicFrame>
      <p:sp>
        <p:nvSpPr>
          <p:cNvPr id="4" name="TextBox 3">
            <a:extLst>
              <a:ext uri="{FF2B5EF4-FFF2-40B4-BE49-F238E27FC236}">
                <a16:creationId xmlns:a16="http://schemas.microsoft.com/office/drawing/2014/main" id="{F468B636-78FE-A2BB-1668-9F5C63536370}"/>
              </a:ext>
            </a:extLst>
          </p:cNvPr>
          <p:cNvSpPr txBox="1"/>
          <p:nvPr/>
        </p:nvSpPr>
        <p:spPr>
          <a:xfrm>
            <a:off x="1130300" y="1383239"/>
            <a:ext cx="10604500" cy="1200329"/>
          </a:xfrm>
          <a:prstGeom prst="rect">
            <a:avLst/>
          </a:prstGeom>
          <a:noFill/>
        </p:spPr>
        <p:txBody>
          <a:bodyPr wrap="square">
            <a:spAutoFit/>
          </a:bodyPr>
          <a:lstStyle/>
          <a:p>
            <a:r>
              <a:rPr lang="en-US" sz="2400" b="1" dirty="0">
                <a:solidFill>
                  <a:schemeClr val="tx2">
                    <a:lumMod val="90000"/>
                    <a:lumOff val="10000"/>
                  </a:schemeClr>
                </a:solidFill>
              </a:rPr>
              <a:t>While other models offer voice cloning, Kokoro-82M balances clarity and multi-voice support in a smaller, faster, and more integration-friendly package.</a:t>
            </a:r>
            <a:endParaRPr lang="en-US" sz="2400" dirty="0">
              <a:solidFill>
                <a:schemeClr val="tx2">
                  <a:lumMod val="90000"/>
                  <a:lumOff val="10000"/>
                </a:schemeClr>
              </a:solidFill>
            </a:endParaRPr>
          </a:p>
        </p:txBody>
      </p:sp>
    </p:spTree>
    <p:extLst>
      <p:ext uri="{BB962C8B-B14F-4D97-AF65-F5344CB8AC3E}">
        <p14:creationId xmlns:p14="http://schemas.microsoft.com/office/powerpoint/2010/main" val="30984165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B9C8BA-B848-A4A9-DDE9-63AD52B68AD0}"/>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062BE89C-60C0-6102-4C64-C2120BC39338}"/>
              </a:ext>
            </a:extLst>
          </p:cNvPr>
          <p:cNvSpPr/>
          <p:nvPr/>
        </p:nvSpPr>
        <p:spPr>
          <a:xfrm>
            <a:off x="1" y="269719"/>
            <a:ext cx="8681292" cy="522215"/>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78"/>
            <a:endParaRPr lang="en-US" sz="1351">
              <a:solidFill>
                <a:prstClr val="white"/>
              </a:solidFill>
              <a:latin typeface="Times New Roman" panose="02020603050405020304" pitchFamily="18" charset="0"/>
              <a:cs typeface="Times New Roman" panose="02020603050405020304" pitchFamily="18" charset="0"/>
            </a:endParaRPr>
          </a:p>
        </p:txBody>
      </p:sp>
      <p:pic>
        <p:nvPicPr>
          <p:cNvPr id="9" name="Picture 8" descr="A blue text on a black background&#10;&#10;AI-generated content may be incorrect.">
            <a:extLst>
              <a:ext uri="{FF2B5EF4-FFF2-40B4-BE49-F238E27FC236}">
                <a16:creationId xmlns:a16="http://schemas.microsoft.com/office/drawing/2014/main" id="{BF5C707D-3024-6FDA-5BA0-C53B9B5E2D77}"/>
              </a:ext>
            </a:extLst>
          </p:cNvPr>
          <p:cNvPicPr>
            <a:picLocks noChangeAspect="1"/>
          </p:cNvPicPr>
          <p:nvPr/>
        </p:nvPicPr>
        <p:blipFill>
          <a:blip r:embed="rId3"/>
          <a:stretch>
            <a:fillRect/>
          </a:stretch>
        </p:blipFill>
        <p:spPr>
          <a:xfrm>
            <a:off x="8681294" y="269719"/>
            <a:ext cx="3393194" cy="522215"/>
          </a:xfrm>
          <a:prstGeom prst="rect">
            <a:avLst/>
          </a:prstGeom>
        </p:spPr>
      </p:pic>
      <p:sp>
        <p:nvSpPr>
          <p:cNvPr id="2" name="TextBox 1">
            <a:extLst>
              <a:ext uri="{FF2B5EF4-FFF2-40B4-BE49-F238E27FC236}">
                <a16:creationId xmlns:a16="http://schemas.microsoft.com/office/drawing/2014/main" id="{866DE27B-BE78-1D48-87B4-76301FA74974}"/>
              </a:ext>
            </a:extLst>
          </p:cNvPr>
          <p:cNvSpPr txBox="1"/>
          <p:nvPr/>
        </p:nvSpPr>
        <p:spPr>
          <a:xfrm>
            <a:off x="220671" y="330269"/>
            <a:ext cx="3535776" cy="461665"/>
          </a:xfrm>
          <a:prstGeom prst="rect">
            <a:avLst/>
          </a:prstGeom>
          <a:noFill/>
        </p:spPr>
        <p:txBody>
          <a:bodyPr wrap="non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GPU Profiling &amp; Latency</a:t>
            </a:r>
          </a:p>
        </p:txBody>
      </p:sp>
      <p:graphicFrame>
        <p:nvGraphicFramePr>
          <p:cNvPr id="5" name="Table 4">
            <a:extLst>
              <a:ext uri="{FF2B5EF4-FFF2-40B4-BE49-F238E27FC236}">
                <a16:creationId xmlns:a16="http://schemas.microsoft.com/office/drawing/2014/main" id="{04D9C20E-19A7-4F76-7541-B47D5DBD4CA1}"/>
              </a:ext>
            </a:extLst>
          </p:cNvPr>
          <p:cNvGraphicFramePr>
            <a:graphicFrameLocks noGrp="1"/>
          </p:cNvGraphicFramePr>
          <p:nvPr>
            <p:extLst>
              <p:ext uri="{D42A27DB-BD31-4B8C-83A1-F6EECF244321}">
                <p14:modId xmlns:p14="http://schemas.microsoft.com/office/powerpoint/2010/main" val="2205789941"/>
              </p:ext>
            </p:extLst>
          </p:nvPr>
        </p:nvGraphicFramePr>
        <p:xfrm>
          <a:off x="838200" y="4163538"/>
          <a:ext cx="10515600" cy="1463040"/>
        </p:xfrm>
        <a:graphic>
          <a:graphicData uri="http://schemas.openxmlformats.org/drawingml/2006/table">
            <a:tbl>
              <a:tblPr/>
              <a:tblGrid>
                <a:gridCol w="2628900">
                  <a:extLst>
                    <a:ext uri="{9D8B030D-6E8A-4147-A177-3AD203B41FA5}">
                      <a16:colId xmlns:a16="http://schemas.microsoft.com/office/drawing/2014/main" val="3232270131"/>
                    </a:ext>
                  </a:extLst>
                </a:gridCol>
                <a:gridCol w="2628900">
                  <a:extLst>
                    <a:ext uri="{9D8B030D-6E8A-4147-A177-3AD203B41FA5}">
                      <a16:colId xmlns:a16="http://schemas.microsoft.com/office/drawing/2014/main" val="736595051"/>
                    </a:ext>
                  </a:extLst>
                </a:gridCol>
                <a:gridCol w="2628900">
                  <a:extLst>
                    <a:ext uri="{9D8B030D-6E8A-4147-A177-3AD203B41FA5}">
                      <a16:colId xmlns:a16="http://schemas.microsoft.com/office/drawing/2014/main" val="793877024"/>
                    </a:ext>
                  </a:extLst>
                </a:gridCol>
                <a:gridCol w="2628900">
                  <a:extLst>
                    <a:ext uri="{9D8B030D-6E8A-4147-A177-3AD203B41FA5}">
                      <a16:colId xmlns:a16="http://schemas.microsoft.com/office/drawing/2014/main" val="2146015407"/>
                    </a:ext>
                  </a:extLst>
                </a:gridCol>
              </a:tblGrid>
              <a:tr h="0">
                <a:tc>
                  <a:txBody>
                    <a:bodyPr/>
                    <a:lstStyle/>
                    <a:p>
                      <a:r>
                        <a:rPr lang="en-US" b="1" dirty="0"/>
                        <a:t>Model</a:t>
                      </a:r>
                      <a:endParaRPr lang="en-US" dirty="0"/>
                    </a:p>
                  </a:txBody>
                  <a:tcPr anchor="ctr">
                    <a:lnL>
                      <a:noFill/>
                    </a:lnL>
                    <a:lnR>
                      <a:noFill/>
                    </a:lnR>
                    <a:lnT>
                      <a:noFill/>
                    </a:lnT>
                    <a:lnB>
                      <a:noFill/>
                    </a:lnB>
                    <a:solidFill>
                      <a:schemeClr val="accent1">
                        <a:lumMod val="40000"/>
                        <a:lumOff val="60000"/>
                      </a:schemeClr>
                    </a:solidFill>
                  </a:tcPr>
                </a:tc>
                <a:tc>
                  <a:txBody>
                    <a:bodyPr/>
                    <a:lstStyle/>
                    <a:p>
                      <a:r>
                        <a:rPr lang="en-US" b="1" dirty="0"/>
                        <a:t>Latency (ms)</a:t>
                      </a:r>
                      <a:endParaRPr lang="en-US" dirty="0"/>
                    </a:p>
                  </a:txBody>
                  <a:tcPr anchor="ctr">
                    <a:lnL>
                      <a:noFill/>
                    </a:lnL>
                    <a:lnR>
                      <a:noFill/>
                    </a:lnR>
                    <a:lnT>
                      <a:noFill/>
                    </a:lnT>
                    <a:lnB>
                      <a:noFill/>
                    </a:lnB>
                    <a:solidFill>
                      <a:schemeClr val="accent1">
                        <a:lumMod val="40000"/>
                        <a:lumOff val="60000"/>
                      </a:schemeClr>
                    </a:solidFill>
                  </a:tcPr>
                </a:tc>
                <a:tc>
                  <a:txBody>
                    <a:bodyPr/>
                    <a:lstStyle/>
                    <a:p>
                      <a:r>
                        <a:rPr lang="en-US" b="1" dirty="0"/>
                        <a:t>GPU Utilization (%)</a:t>
                      </a:r>
                      <a:endParaRPr lang="en-US" dirty="0"/>
                    </a:p>
                  </a:txBody>
                  <a:tcPr anchor="ctr">
                    <a:lnL>
                      <a:noFill/>
                    </a:lnL>
                    <a:lnR>
                      <a:noFill/>
                    </a:lnR>
                    <a:lnT>
                      <a:noFill/>
                    </a:lnT>
                    <a:lnB>
                      <a:noFill/>
                    </a:lnB>
                    <a:solidFill>
                      <a:schemeClr val="accent1">
                        <a:lumMod val="40000"/>
                        <a:lumOff val="60000"/>
                      </a:schemeClr>
                    </a:solidFill>
                  </a:tcPr>
                </a:tc>
                <a:tc>
                  <a:txBody>
                    <a:bodyPr/>
                    <a:lstStyle/>
                    <a:p>
                      <a:r>
                        <a:rPr lang="en-US" b="1" dirty="0"/>
                        <a:t>VRAM Used (GB)</a:t>
                      </a:r>
                      <a:endParaRPr lang="en-US" dirty="0"/>
                    </a:p>
                  </a:txBody>
                  <a:tcPr anchor="ctr">
                    <a:lnL>
                      <a:noFill/>
                    </a:lnL>
                    <a:lnR>
                      <a:noFill/>
                    </a:lnR>
                    <a:lnT>
                      <a:noFill/>
                    </a:lnT>
                    <a:lnB>
                      <a:noFill/>
                    </a:lnB>
                    <a:solidFill>
                      <a:schemeClr val="accent1">
                        <a:lumMod val="40000"/>
                        <a:lumOff val="60000"/>
                      </a:schemeClr>
                    </a:solidFill>
                  </a:tcPr>
                </a:tc>
                <a:extLst>
                  <a:ext uri="{0D108BD9-81ED-4DB2-BD59-A6C34878D82A}">
                    <a16:rowId xmlns:a16="http://schemas.microsoft.com/office/drawing/2014/main" val="1032230643"/>
                  </a:ext>
                </a:extLst>
              </a:tr>
              <a:tr h="0">
                <a:tc>
                  <a:txBody>
                    <a:bodyPr/>
                    <a:lstStyle/>
                    <a:p>
                      <a:r>
                        <a:rPr lang="en-US" b="1" dirty="0"/>
                        <a:t>Whisper</a:t>
                      </a:r>
                      <a:endParaRPr lang="en-US" dirty="0"/>
                    </a:p>
                  </a:txBody>
                  <a:tcPr anchor="ctr">
                    <a:lnL>
                      <a:noFill/>
                    </a:lnL>
                    <a:lnR>
                      <a:noFill/>
                    </a:lnR>
                    <a:lnT>
                      <a:noFill/>
                    </a:lnT>
                    <a:lnB>
                      <a:noFill/>
                    </a:lnB>
                    <a:solidFill>
                      <a:schemeClr val="accent1">
                        <a:lumMod val="20000"/>
                        <a:lumOff val="80000"/>
                      </a:schemeClr>
                    </a:solidFill>
                  </a:tcPr>
                </a:tc>
                <a:tc>
                  <a:txBody>
                    <a:bodyPr/>
                    <a:lstStyle/>
                    <a:p>
                      <a:r>
                        <a:rPr lang="en-US" dirty="0"/>
                        <a:t>523.0</a:t>
                      </a:r>
                    </a:p>
                  </a:txBody>
                  <a:tcPr anchor="ctr">
                    <a:lnL>
                      <a:noFill/>
                    </a:lnL>
                    <a:lnR>
                      <a:noFill/>
                    </a:lnR>
                    <a:lnT>
                      <a:noFill/>
                    </a:lnT>
                    <a:lnB>
                      <a:noFill/>
                    </a:lnB>
                    <a:solidFill>
                      <a:schemeClr val="accent1">
                        <a:lumMod val="20000"/>
                        <a:lumOff val="80000"/>
                      </a:schemeClr>
                    </a:solidFill>
                  </a:tcPr>
                </a:tc>
                <a:tc>
                  <a:txBody>
                    <a:bodyPr/>
                    <a:lstStyle/>
                    <a:p>
                      <a:r>
                        <a:rPr lang="en-US" dirty="0"/>
                        <a:t>55%</a:t>
                      </a:r>
                    </a:p>
                  </a:txBody>
                  <a:tcPr anchor="ctr">
                    <a:lnL>
                      <a:noFill/>
                    </a:lnL>
                    <a:lnR>
                      <a:noFill/>
                    </a:lnR>
                    <a:lnT>
                      <a:noFill/>
                    </a:lnT>
                    <a:lnB>
                      <a:noFill/>
                    </a:lnB>
                    <a:solidFill>
                      <a:schemeClr val="accent1">
                        <a:lumMod val="20000"/>
                        <a:lumOff val="80000"/>
                      </a:schemeClr>
                    </a:solidFill>
                  </a:tcPr>
                </a:tc>
                <a:tc>
                  <a:txBody>
                    <a:bodyPr/>
                    <a:lstStyle/>
                    <a:p>
                      <a:r>
                        <a:rPr lang="en-US" dirty="0"/>
                        <a:t>2.89</a:t>
                      </a:r>
                    </a:p>
                  </a:txBody>
                  <a:tcPr anchor="ctr">
                    <a:lnL>
                      <a:noFill/>
                    </a:lnL>
                    <a:lnR>
                      <a:noFill/>
                    </a:lnR>
                    <a:lnT>
                      <a:noFill/>
                    </a:lnT>
                    <a:lnB>
                      <a:noFill/>
                    </a:lnB>
                    <a:solidFill>
                      <a:schemeClr val="accent1">
                        <a:lumMod val="20000"/>
                        <a:lumOff val="80000"/>
                      </a:schemeClr>
                    </a:solidFill>
                  </a:tcPr>
                </a:tc>
                <a:extLst>
                  <a:ext uri="{0D108BD9-81ED-4DB2-BD59-A6C34878D82A}">
                    <a16:rowId xmlns:a16="http://schemas.microsoft.com/office/drawing/2014/main" val="1362282615"/>
                  </a:ext>
                </a:extLst>
              </a:tr>
              <a:tr h="0">
                <a:tc>
                  <a:txBody>
                    <a:bodyPr/>
                    <a:lstStyle/>
                    <a:p>
                      <a:r>
                        <a:rPr lang="en-US" b="1" dirty="0"/>
                        <a:t>LLaMA 3.2B</a:t>
                      </a:r>
                      <a:endParaRPr lang="en-US" dirty="0"/>
                    </a:p>
                  </a:txBody>
                  <a:tcPr anchor="ctr">
                    <a:lnL>
                      <a:noFill/>
                    </a:lnL>
                    <a:lnR>
                      <a:noFill/>
                    </a:lnR>
                    <a:lnT>
                      <a:noFill/>
                    </a:lnT>
                    <a:lnB>
                      <a:noFill/>
                    </a:lnB>
                    <a:solidFill>
                      <a:schemeClr val="accent1">
                        <a:lumMod val="20000"/>
                        <a:lumOff val="80000"/>
                      </a:schemeClr>
                    </a:solidFill>
                  </a:tcPr>
                </a:tc>
                <a:tc>
                  <a:txBody>
                    <a:bodyPr/>
                    <a:lstStyle/>
                    <a:p>
                      <a:r>
                        <a:rPr lang="en-US"/>
                        <a:t>1657.0</a:t>
                      </a:r>
                    </a:p>
                  </a:txBody>
                  <a:tcPr anchor="ctr">
                    <a:lnL>
                      <a:noFill/>
                    </a:lnL>
                    <a:lnR>
                      <a:noFill/>
                    </a:lnR>
                    <a:lnT>
                      <a:noFill/>
                    </a:lnT>
                    <a:lnB>
                      <a:noFill/>
                    </a:lnB>
                    <a:solidFill>
                      <a:schemeClr val="accent1">
                        <a:lumMod val="20000"/>
                        <a:lumOff val="80000"/>
                      </a:schemeClr>
                    </a:solidFill>
                  </a:tcPr>
                </a:tc>
                <a:tc>
                  <a:txBody>
                    <a:bodyPr/>
                    <a:lstStyle/>
                    <a:p>
                      <a:r>
                        <a:rPr lang="en-US"/>
                        <a:t>83%</a:t>
                      </a:r>
                    </a:p>
                  </a:txBody>
                  <a:tcPr anchor="ctr">
                    <a:lnL>
                      <a:noFill/>
                    </a:lnL>
                    <a:lnR>
                      <a:noFill/>
                    </a:lnR>
                    <a:lnT>
                      <a:noFill/>
                    </a:lnT>
                    <a:lnB>
                      <a:noFill/>
                    </a:lnB>
                    <a:solidFill>
                      <a:schemeClr val="accent1">
                        <a:lumMod val="20000"/>
                        <a:lumOff val="80000"/>
                      </a:schemeClr>
                    </a:solidFill>
                  </a:tcPr>
                </a:tc>
                <a:tc>
                  <a:txBody>
                    <a:bodyPr/>
                    <a:lstStyle/>
                    <a:p>
                      <a:r>
                        <a:rPr lang="en-US" dirty="0"/>
                        <a:t>4.57</a:t>
                      </a:r>
                    </a:p>
                  </a:txBody>
                  <a:tcPr anchor="ctr">
                    <a:lnL>
                      <a:noFill/>
                    </a:lnL>
                    <a:lnR>
                      <a:noFill/>
                    </a:lnR>
                    <a:lnT>
                      <a:noFill/>
                    </a:lnT>
                    <a:lnB>
                      <a:noFill/>
                    </a:lnB>
                    <a:solidFill>
                      <a:schemeClr val="accent1">
                        <a:lumMod val="20000"/>
                        <a:lumOff val="80000"/>
                      </a:schemeClr>
                    </a:solidFill>
                  </a:tcPr>
                </a:tc>
                <a:extLst>
                  <a:ext uri="{0D108BD9-81ED-4DB2-BD59-A6C34878D82A}">
                    <a16:rowId xmlns:a16="http://schemas.microsoft.com/office/drawing/2014/main" val="2623310863"/>
                  </a:ext>
                </a:extLst>
              </a:tr>
              <a:tr h="0">
                <a:tc>
                  <a:txBody>
                    <a:bodyPr/>
                    <a:lstStyle/>
                    <a:p>
                      <a:r>
                        <a:rPr lang="en-US" b="1"/>
                        <a:t>Kokoro TTS</a:t>
                      </a:r>
                      <a:endParaRPr lang="en-US"/>
                    </a:p>
                  </a:txBody>
                  <a:tcPr anchor="ctr">
                    <a:lnL>
                      <a:noFill/>
                    </a:lnL>
                    <a:lnR>
                      <a:noFill/>
                    </a:lnR>
                    <a:lnT>
                      <a:noFill/>
                    </a:lnT>
                    <a:lnB>
                      <a:noFill/>
                    </a:lnB>
                    <a:solidFill>
                      <a:schemeClr val="accent1">
                        <a:lumMod val="20000"/>
                        <a:lumOff val="80000"/>
                      </a:schemeClr>
                    </a:solidFill>
                  </a:tcPr>
                </a:tc>
                <a:tc>
                  <a:txBody>
                    <a:bodyPr/>
                    <a:lstStyle/>
                    <a:p>
                      <a:r>
                        <a:rPr lang="en-US" dirty="0"/>
                        <a:t>332.9</a:t>
                      </a:r>
                    </a:p>
                  </a:txBody>
                  <a:tcPr anchor="ctr">
                    <a:lnL>
                      <a:noFill/>
                    </a:lnL>
                    <a:lnR>
                      <a:noFill/>
                    </a:lnR>
                    <a:lnT>
                      <a:noFill/>
                    </a:lnT>
                    <a:lnB>
                      <a:noFill/>
                    </a:lnB>
                    <a:solidFill>
                      <a:schemeClr val="accent1">
                        <a:lumMod val="20000"/>
                        <a:lumOff val="80000"/>
                      </a:schemeClr>
                    </a:solidFill>
                  </a:tcPr>
                </a:tc>
                <a:tc>
                  <a:txBody>
                    <a:bodyPr/>
                    <a:lstStyle/>
                    <a:p>
                      <a:r>
                        <a:rPr lang="en-US" dirty="0"/>
                        <a:t>13%</a:t>
                      </a:r>
                    </a:p>
                  </a:txBody>
                  <a:tcPr anchor="ctr">
                    <a:lnL>
                      <a:noFill/>
                    </a:lnL>
                    <a:lnR>
                      <a:noFill/>
                    </a:lnR>
                    <a:lnT>
                      <a:noFill/>
                    </a:lnT>
                    <a:lnB>
                      <a:noFill/>
                    </a:lnB>
                    <a:solidFill>
                      <a:schemeClr val="accent1">
                        <a:lumMod val="20000"/>
                        <a:lumOff val="80000"/>
                      </a:schemeClr>
                    </a:solidFill>
                  </a:tcPr>
                </a:tc>
                <a:tc>
                  <a:txBody>
                    <a:bodyPr/>
                    <a:lstStyle/>
                    <a:p>
                      <a:r>
                        <a:rPr lang="en-US" dirty="0"/>
                        <a:t>1.91</a:t>
                      </a:r>
                    </a:p>
                  </a:txBody>
                  <a:tcPr anchor="ctr">
                    <a:lnL>
                      <a:noFill/>
                    </a:lnL>
                    <a:lnR>
                      <a:noFill/>
                    </a:lnR>
                    <a:lnT>
                      <a:noFill/>
                    </a:lnT>
                    <a:lnB>
                      <a:noFill/>
                    </a:lnB>
                    <a:solidFill>
                      <a:schemeClr val="accent1">
                        <a:lumMod val="20000"/>
                        <a:lumOff val="80000"/>
                      </a:schemeClr>
                    </a:solidFill>
                  </a:tcPr>
                </a:tc>
                <a:extLst>
                  <a:ext uri="{0D108BD9-81ED-4DB2-BD59-A6C34878D82A}">
                    <a16:rowId xmlns:a16="http://schemas.microsoft.com/office/drawing/2014/main" val="3275093581"/>
                  </a:ext>
                </a:extLst>
              </a:tr>
            </a:tbl>
          </a:graphicData>
        </a:graphic>
      </p:graphicFrame>
      <p:sp>
        <p:nvSpPr>
          <p:cNvPr id="7" name="TextBox 6">
            <a:extLst>
              <a:ext uri="{FF2B5EF4-FFF2-40B4-BE49-F238E27FC236}">
                <a16:creationId xmlns:a16="http://schemas.microsoft.com/office/drawing/2014/main" id="{31AE0193-2E31-2877-FC66-9CCB03D856D1}"/>
              </a:ext>
            </a:extLst>
          </p:cNvPr>
          <p:cNvSpPr txBox="1"/>
          <p:nvPr/>
        </p:nvSpPr>
        <p:spPr>
          <a:xfrm>
            <a:off x="1505959" y="1375655"/>
            <a:ext cx="6362700" cy="971228"/>
          </a:xfrm>
          <a:prstGeom prst="rect">
            <a:avLst/>
          </a:prstGeom>
          <a:noFill/>
        </p:spPr>
        <p:txBody>
          <a:bodyPr wrap="square">
            <a:spAutoFit/>
          </a:bodyPr>
          <a:lstStyle/>
          <a:p>
            <a:pPr>
              <a:lnSpc>
                <a:spcPct val="150000"/>
              </a:lnSpc>
            </a:pPr>
            <a:r>
              <a:rPr lang="en-US" sz="2000" b="1" dirty="0">
                <a:solidFill>
                  <a:schemeClr val="tx2">
                    <a:lumMod val="90000"/>
                    <a:lumOff val="10000"/>
                  </a:schemeClr>
                </a:solidFill>
              </a:rPr>
              <a:t>Kokoro TTS delivers the lowest latency (332.9 ms) and GPU usage (13%, 1.91 GB), ideal for real-time use. </a:t>
            </a:r>
          </a:p>
        </p:txBody>
      </p:sp>
      <p:pic>
        <p:nvPicPr>
          <p:cNvPr id="11" name="Picture 10" descr="A black and white stopwatch&#10;&#10;AI-generated content may be incorrect.">
            <a:extLst>
              <a:ext uri="{FF2B5EF4-FFF2-40B4-BE49-F238E27FC236}">
                <a16:creationId xmlns:a16="http://schemas.microsoft.com/office/drawing/2014/main" id="{751DA682-A0DF-4A9F-E2DB-F4895EDD2747}"/>
              </a:ext>
            </a:extLst>
          </p:cNvPr>
          <p:cNvPicPr>
            <a:picLocks noChangeAspect="1"/>
          </p:cNvPicPr>
          <p:nvPr/>
        </p:nvPicPr>
        <p:blipFill>
          <a:blip r:embed="rId4"/>
          <a:stretch>
            <a:fillRect/>
          </a:stretch>
        </p:blipFill>
        <p:spPr>
          <a:xfrm>
            <a:off x="5605576" y="2802946"/>
            <a:ext cx="820624" cy="856047"/>
          </a:xfrm>
          <a:prstGeom prst="rect">
            <a:avLst/>
          </a:prstGeom>
        </p:spPr>
      </p:pic>
      <p:sp>
        <p:nvSpPr>
          <p:cNvPr id="13" name="TextBox 12">
            <a:extLst>
              <a:ext uri="{FF2B5EF4-FFF2-40B4-BE49-F238E27FC236}">
                <a16:creationId xmlns:a16="http://schemas.microsoft.com/office/drawing/2014/main" id="{1398FBBC-F011-DC2A-91B2-548A9EF42A26}"/>
              </a:ext>
            </a:extLst>
          </p:cNvPr>
          <p:cNvSpPr txBox="1"/>
          <p:nvPr/>
        </p:nvSpPr>
        <p:spPr>
          <a:xfrm>
            <a:off x="6362700" y="2778111"/>
            <a:ext cx="5575300" cy="880882"/>
          </a:xfrm>
          <a:prstGeom prst="rect">
            <a:avLst/>
          </a:prstGeom>
          <a:noFill/>
        </p:spPr>
        <p:txBody>
          <a:bodyPr wrap="square">
            <a:spAutoFit/>
          </a:bodyPr>
          <a:lstStyle/>
          <a:p>
            <a:pPr>
              <a:lnSpc>
                <a:spcPct val="150000"/>
              </a:lnSpc>
            </a:pPr>
            <a:r>
              <a:rPr lang="en-US" sz="1800" b="1" dirty="0">
                <a:solidFill>
                  <a:schemeClr val="tx2">
                    <a:lumMod val="90000"/>
                    <a:lumOff val="10000"/>
                  </a:schemeClr>
                </a:solidFill>
              </a:rPr>
              <a:t>LLaMA 3.2B has the highest latency (1657 ms) and GPU load (83%, 4.57 GB), suited for offline tasks.</a:t>
            </a:r>
          </a:p>
        </p:txBody>
      </p:sp>
      <p:pic>
        <p:nvPicPr>
          <p:cNvPr id="15" name="Picture 14" descr="A yellow lightning bolt symbol&#10;&#10;AI-generated content may be incorrect.">
            <a:extLst>
              <a:ext uri="{FF2B5EF4-FFF2-40B4-BE49-F238E27FC236}">
                <a16:creationId xmlns:a16="http://schemas.microsoft.com/office/drawing/2014/main" id="{84F8398A-07F1-C41A-30EB-CF8D63725A1A}"/>
              </a:ext>
            </a:extLst>
          </p:cNvPr>
          <p:cNvPicPr>
            <a:picLocks noChangeAspect="1"/>
          </p:cNvPicPr>
          <p:nvPr/>
        </p:nvPicPr>
        <p:blipFill>
          <a:blip r:embed="rId5"/>
          <a:stretch>
            <a:fillRect/>
          </a:stretch>
        </p:blipFill>
        <p:spPr>
          <a:xfrm>
            <a:off x="604259" y="1478029"/>
            <a:ext cx="901700" cy="731257"/>
          </a:xfrm>
          <a:prstGeom prst="rect">
            <a:avLst/>
          </a:prstGeom>
        </p:spPr>
      </p:pic>
    </p:spTree>
    <p:extLst>
      <p:ext uri="{BB962C8B-B14F-4D97-AF65-F5344CB8AC3E}">
        <p14:creationId xmlns:p14="http://schemas.microsoft.com/office/powerpoint/2010/main" val="189088425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48330E-5461-43B5-AB21-E49730C3F41D}"/>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E81645B9-0D96-AA4F-B3BA-0D4AB97F0506}"/>
              </a:ext>
            </a:extLst>
          </p:cNvPr>
          <p:cNvSpPr/>
          <p:nvPr/>
        </p:nvSpPr>
        <p:spPr>
          <a:xfrm>
            <a:off x="1" y="269719"/>
            <a:ext cx="8681292" cy="522215"/>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78"/>
            <a:endParaRPr lang="en-US" sz="1351">
              <a:solidFill>
                <a:prstClr val="white"/>
              </a:solidFill>
              <a:latin typeface="Times New Roman" panose="02020603050405020304" pitchFamily="18" charset="0"/>
              <a:cs typeface="Times New Roman" panose="02020603050405020304" pitchFamily="18" charset="0"/>
            </a:endParaRPr>
          </a:p>
        </p:txBody>
      </p:sp>
      <p:pic>
        <p:nvPicPr>
          <p:cNvPr id="9" name="Picture 8" descr="A blue text on a black background&#10;&#10;AI-generated content may be incorrect.">
            <a:extLst>
              <a:ext uri="{FF2B5EF4-FFF2-40B4-BE49-F238E27FC236}">
                <a16:creationId xmlns:a16="http://schemas.microsoft.com/office/drawing/2014/main" id="{74084C8E-5EAE-DA28-277C-DB5EB3AFB8AE}"/>
              </a:ext>
            </a:extLst>
          </p:cNvPr>
          <p:cNvPicPr>
            <a:picLocks noChangeAspect="1"/>
          </p:cNvPicPr>
          <p:nvPr/>
        </p:nvPicPr>
        <p:blipFill>
          <a:blip r:embed="rId3"/>
          <a:stretch>
            <a:fillRect/>
          </a:stretch>
        </p:blipFill>
        <p:spPr>
          <a:xfrm>
            <a:off x="8681294" y="269719"/>
            <a:ext cx="3393194" cy="522215"/>
          </a:xfrm>
          <a:prstGeom prst="rect">
            <a:avLst/>
          </a:prstGeom>
        </p:spPr>
      </p:pic>
      <p:sp>
        <p:nvSpPr>
          <p:cNvPr id="2" name="TextBox 1">
            <a:extLst>
              <a:ext uri="{FF2B5EF4-FFF2-40B4-BE49-F238E27FC236}">
                <a16:creationId xmlns:a16="http://schemas.microsoft.com/office/drawing/2014/main" id="{7B076FA0-26DD-5BB5-723A-3D1AF08DCAFB}"/>
              </a:ext>
            </a:extLst>
          </p:cNvPr>
          <p:cNvSpPr txBox="1"/>
          <p:nvPr/>
        </p:nvSpPr>
        <p:spPr>
          <a:xfrm>
            <a:off x="239844" y="330269"/>
            <a:ext cx="4503156" cy="400110"/>
          </a:xfrm>
          <a:prstGeom prst="rect">
            <a:avLst/>
          </a:prstGeom>
          <a:noFill/>
        </p:spPr>
        <p:txBody>
          <a:bodyPr wrap="none" rtlCol="0">
            <a:spAutoFit/>
          </a:bodyPr>
          <a:lstStyle/>
          <a:p>
            <a:r>
              <a:rPr lang="en-US" sz="2000" b="1" dirty="0">
                <a:solidFill>
                  <a:schemeClr val="bg1"/>
                </a:solidFill>
                <a:latin typeface="Times New Roman" panose="02020603050405020304" pitchFamily="18" charset="0"/>
                <a:cs typeface="Times New Roman" panose="02020603050405020304" pitchFamily="18" charset="0"/>
              </a:rPr>
              <a:t>Model comparison with Ground Truth</a:t>
            </a:r>
          </a:p>
        </p:txBody>
      </p:sp>
      <p:graphicFrame>
        <p:nvGraphicFramePr>
          <p:cNvPr id="5" name="Table 4">
            <a:extLst>
              <a:ext uri="{FF2B5EF4-FFF2-40B4-BE49-F238E27FC236}">
                <a16:creationId xmlns:a16="http://schemas.microsoft.com/office/drawing/2014/main" id="{C7F083A9-9402-5AD0-D3A2-6F978AA44D05}"/>
              </a:ext>
            </a:extLst>
          </p:cNvPr>
          <p:cNvGraphicFramePr>
            <a:graphicFrameLocks noGrp="1"/>
          </p:cNvGraphicFramePr>
          <p:nvPr>
            <p:extLst>
              <p:ext uri="{D42A27DB-BD31-4B8C-83A1-F6EECF244321}">
                <p14:modId xmlns:p14="http://schemas.microsoft.com/office/powerpoint/2010/main" val="3946592078"/>
              </p:ext>
            </p:extLst>
          </p:nvPr>
        </p:nvGraphicFramePr>
        <p:xfrm>
          <a:off x="225552" y="864138"/>
          <a:ext cx="11740895" cy="5724143"/>
        </p:xfrm>
        <a:graphic>
          <a:graphicData uri="http://schemas.openxmlformats.org/drawingml/2006/table">
            <a:tbl>
              <a:tblPr/>
              <a:tblGrid>
                <a:gridCol w="2929664">
                  <a:extLst>
                    <a:ext uri="{9D8B030D-6E8A-4147-A177-3AD203B41FA5}">
                      <a16:colId xmlns:a16="http://schemas.microsoft.com/office/drawing/2014/main" val="630698790"/>
                    </a:ext>
                  </a:extLst>
                </a:gridCol>
                <a:gridCol w="4148118">
                  <a:extLst>
                    <a:ext uri="{9D8B030D-6E8A-4147-A177-3AD203B41FA5}">
                      <a16:colId xmlns:a16="http://schemas.microsoft.com/office/drawing/2014/main" val="1665698036"/>
                    </a:ext>
                  </a:extLst>
                </a:gridCol>
                <a:gridCol w="4663113">
                  <a:extLst>
                    <a:ext uri="{9D8B030D-6E8A-4147-A177-3AD203B41FA5}">
                      <a16:colId xmlns:a16="http://schemas.microsoft.com/office/drawing/2014/main" val="1564052002"/>
                    </a:ext>
                  </a:extLst>
                </a:gridCol>
              </a:tblGrid>
              <a:tr h="317851">
                <a:tc>
                  <a:txBody>
                    <a:bodyPr/>
                    <a:lstStyle/>
                    <a:p>
                      <a:r>
                        <a:rPr lang="en-US" sz="1100" b="1" dirty="0">
                          <a:latin typeface="+mn-lt"/>
                          <a:cs typeface="Times New Roman" panose="02020603050405020304" pitchFamily="18" charset="0"/>
                        </a:rPr>
                        <a:t>Question</a:t>
                      </a:r>
                      <a:endParaRPr lang="en-US" sz="1100" dirty="0">
                        <a:latin typeface="+mn-lt"/>
                        <a:cs typeface="Times New Roman" panose="02020603050405020304" pitchFamily="18" charset="0"/>
                      </a:endParaRPr>
                    </a:p>
                  </a:txBody>
                  <a:tcPr marL="35377" marR="35377" marT="17688" marB="17688" anchor="ctr">
                    <a:lnL>
                      <a:noFill/>
                    </a:lnL>
                    <a:lnR>
                      <a:noFill/>
                    </a:lnR>
                    <a:lnT>
                      <a:noFill/>
                    </a:lnT>
                    <a:lnB>
                      <a:noFill/>
                    </a:lnB>
                    <a:solidFill>
                      <a:schemeClr val="accent1">
                        <a:lumMod val="20000"/>
                        <a:lumOff val="80000"/>
                      </a:schemeClr>
                    </a:solidFill>
                  </a:tcPr>
                </a:tc>
                <a:tc>
                  <a:txBody>
                    <a:bodyPr/>
                    <a:lstStyle/>
                    <a:p>
                      <a:r>
                        <a:rPr lang="en-US" sz="1100" b="1" dirty="0">
                          <a:latin typeface="+mn-lt"/>
                          <a:cs typeface="Times New Roman" panose="02020603050405020304" pitchFamily="18" charset="0"/>
                        </a:rPr>
                        <a:t>Ground Truth</a:t>
                      </a:r>
                      <a:endParaRPr lang="en-US" sz="1100" dirty="0">
                        <a:latin typeface="+mn-lt"/>
                        <a:cs typeface="Times New Roman" panose="02020603050405020304" pitchFamily="18" charset="0"/>
                      </a:endParaRPr>
                    </a:p>
                  </a:txBody>
                  <a:tcPr marL="35377" marR="35377" marT="17688" marB="17688" anchor="ctr">
                    <a:lnL>
                      <a:noFill/>
                    </a:lnL>
                    <a:lnR>
                      <a:noFill/>
                    </a:lnR>
                    <a:lnT>
                      <a:noFill/>
                    </a:lnT>
                    <a:lnB>
                      <a:noFill/>
                    </a:lnB>
                    <a:solidFill>
                      <a:schemeClr val="accent1">
                        <a:lumMod val="20000"/>
                        <a:lumOff val="80000"/>
                      </a:schemeClr>
                    </a:solidFill>
                  </a:tcPr>
                </a:tc>
                <a:tc>
                  <a:txBody>
                    <a:bodyPr/>
                    <a:lstStyle/>
                    <a:p>
                      <a:r>
                        <a:rPr lang="en-US" sz="1100" b="1" dirty="0">
                          <a:latin typeface="+mn-lt"/>
                          <a:cs typeface="Times New Roman" panose="02020603050405020304" pitchFamily="18" charset="0"/>
                        </a:rPr>
                        <a:t>LLaMA 3.2 Fine-Tuned Response</a:t>
                      </a:r>
                      <a:endParaRPr lang="en-US" sz="1100" dirty="0">
                        <a:latin typeface="+mn-lt"/>
                        <a:cs typeface="Times New Roman" panose="02020603050405020304" pitchFamily="18" charset="0"/>
                      </a:endParaRPr>
                    </a:p>
                  </a:txBody>
                  <a:tcPr marL="35377" marR="35377" marT="17688" marB="17688" anchor="ctr">
                    <a:lnL>
                      <a:noFill/>
                    </a:lnL>
                    <a:lnR>
                      <a:noFill/>
                    </a:lnR>
                    <a:lnT>
                      <a:noFill/>
                    </a:lnT>
                    <a:lnB>
                      <a:noFill/>
                    </a:lnB>
                    <a:solidFill>
                      <a:schemeClr val="accent1">
                        <a:lumMod val="20000"/>
                        <a:lumOff val="80000"/>
                      </a:schemeClr>
                    </a:solidFill>
                  </a:tcPr>
                </a:tc>
                <a:extLst>
                  <a:ext uri="{0D108BD9-81ED-4DB2-BD59-A6C34878D82A}">
                    <a16:rowId xmlns:a16="http://schemas.microsoft.com/office/drawing/2014/main" val="2524417388"/>
                  </a:ext>
                </a:extLst>
              </a:tr>
              <a:tr h="999465">
                <a:tc>
                  <a:txBody>
                    <a:bodyPr/>
                    <a:lstStyle/>
                    <a:p>
                      <a:r>
                        <a:rPr lang="en-US" sz="1100" b="1" dirty="0">
                          <a:latin typeface="+mn-lt"/>
                          <a:cs typeface="Times New Roman" panose="02020603050405020304" pitchFamily="18" charset="0"/>
                        </a:rPr>
                        <a:t>Who is my academic advisor?</a:t>
                      </a:r>
                      <a:endParaRPr lang="en-US" sz="1100" dirty="0">
                        <a:latin typeface="+mn-lt"/>
                        <a:cs typeface="Times New Roman" panose="02020603050405020304" pitchFamily="18" charset="0"/>
                      </a:endParaRPr>
                    </a:p>
                  </a:txBody>
                  <a:tcPr marL="35377" marR="35377" marT="17688" marB="17688" anchor="ctr">
                    <a:lnL>
                      <a:noFill/>
                    </a:lnL>
                    <a:lnR>
                      <a:noFill/>
                    </a:lnR>
                    <a:lnT>
                      <a:noFill/>
                    </a:lnT>
                    <a:lnB>
                      <a:noFill/>
                    </a:lnB>
                    <a:solidFill>
                      <a:schemeClr val="tx2">
                        <a:lumMod val="10000"/>
                        <a:lumOff val="90000"/>
                      </a:schemeClr>
                    </a:solidFill>
                  </a:tcPr>
                </a:tc>
                <a:tc>
                  <a:txBody>
                    <a:bodyPr/>
                    <a:lstStyle/>
                    <a:p>
                      <a:r>
                        <a:rPr lang="en-US" sz="1100" dirty="0">
                          <a:latin typeface="+mn-lt"/>
                          <a:cs typeface="Times New Roman" panose="02020603050405020304" pitchFamily="18" charset="0"/>
                        </a:rPr>
                        <a:t>Log into myUMassD and check COIN for your advisor’s name. If it’s not listed, contact your major department. Undecided engineering students should also contact the department for advisor information.</a:t>
                      </a:r>
                    </a:p>
                  </a:txBody>
                  <a:tcPr marL="35377" marR="35377" marT="17688" marB="17688" anchor="ctr">
                    <a:lnL>
                      <a:noFill/>
                    </a:lnL>
                    <a:lnR>
                      <a:noFill/>
                    </a:lnR>
                    <a:lnT>
                      <a:noFill/>
                    </a:lnT>
                    <a:lnB>
                      <a:noFill/>
                    </a:lnB>
                    <a:solidFill>
                      <a:schemeClr val="tx2">
                        <a:lumMod val="10000"/>
                        <a:lumOff val="90000"/>
                      </a:schemeClr>
                    </a:solidFill>
                  </a:tcPr>
                </a:tc>
                <a:tc>
                  <a:txBody>
                    <a:bodyPr/>
                    <a:lstStyle/>
                    <a:p>
                      <a:r>
                        <a:rPr lang="en-US" sz="1100" dirty="0">
                          <a:latin typeface="+mn-lt"/>
                          <a:cs typeface="Times New Roman" panose="02020603050405020304" pitchFamily="18" charset="0"/>
                        </a:rPr>
                        <a:t>You can find your advisor’s name by logging into COIN via myUMassD. If no advisor is listed, contact your major department directly. Undecided engineering students should also contact the department for advisor details.</a:t>
                      </a:r>
                    </a:p>
                  </a:txBody>
                  <a:tcPr marL="35377" marR="35377" marT="17688" marB="17688" anchor="ctr">
                    <a:lnL>
                      <a:noFill/>
                    </a:lnL>
                    <a:lnR>
                      <a:noFill/>
                    </a:lnR>
                    <a:lnT>
                      <a:noFill/>
                    </a:lnT>
                    <a:lnB>
                      <a:noFill/>
                    </a:lnB>
                    <a:solidFill>
                      <a:schemeClr val="tx2">
                        <a:lumMod val="10000"/>
                        <a:lumOff val="90000"/>
                      </a:schemeClr>
                    </a:solidFill>
                  </a:tcPr>
                </a:tc>
                <a:extLst>
                  <a:ext uri="{0D108BD9-81ED-4DB2-BD59-A6C34878D82A}">
                    <a16:rowId xmlns:a16="http://schemas.microsoft.com/office/drawing/2014/main" val="4149386229"/>
                  </a:ext>
                </a:extLst>
              </a:tr>
              <a:tr h="1408433">
                <a:tc>
                  <a:txBody>
                    <a:bodyPr/>
                    <a:lstStyle/>
                    <a:p>
                      <a:r>
                        <a:rPr lang="en-US" sz="1100" b="1" dirty="0">
                          <a:latin typeface="+mn-lt"/>
                          <a:cs typeface="Times New Roman" panose="02020603050405020304" pitchFamily="18" charset="0"/>
                        </a:rPr>
                        <a:t>What should I do if there’s a registration hold in COIN preventing me from enrolling in courses?</a:t>
                      </a:r>
                      <a:endParaRPr lang="en-US" sz="1100" dirty="0">
                        <a:latin typeface="+mn-lt"/>
                        <a:cs typeface="Times New Roman" panose="02020603050405020304" pitchFamily="18" charset="0"/>
                      </a:endParaRPr>
                    </a:p>
                  </a:txBody>
                  <a:tcPr marL="35377" marR="35377" marT="17688" marB="17688" anchor="ctr">
                    <a:lnL>
                      <a:noFill/>
                    </a:lnL>
                    <a:lnR>
                      <a:noFill/>
                    </a:lnR>
                    <a:lnT>
                      <a:noFill/>
                    </a:lnT>
                    <a:lnB>
                      <a:noFill/>
                    </a:lnB>
                    <a:solidFill>
                      <a:schemeClr val="tx2">
                        <a:lumMod val="10000"/>
                        <a:lumOff val="90000"/>
                      </a:schemeClr>
                    </a:solidFill>
                  </a:tcPr>
                </a:tc>
                <a:tc>
                  <a:txBody>
                    <a:bodyPr/>
                    <a:lstStyle/>
                    <a:p>
                      <a:r>
                        <a:rPr lang="en-US" sz="1100" dirty="0">
                          <a:latin typeface="+mn-lt"/>
                          <a:cs typeface="Times New Roman" panose="02020603050405020304" pitchFamily="18" charset="0"/>
                        </a:rPr>
                        <a:t>Check your Student Center in COIN to identify the hold type. Advising holds require meeting your advisor, financial holds go through the Bursar, immunization holds through Health Services, and some (like emergency contacts) you can resolve yourself.</a:t>
                      </a:r>
                    </a:p>
                  </a:txBody>
                  <a:tcPr marL="35377" marR="35377" marT="17688" marB="17688" anchor="ctr">
                    <a:lnL>
                      <a:noFill/>
                    </a:lnL>
                    <a:lnR>
                      <a:noFill/>
                    </a:lnR>
                    <a:lnT>
                      <a:noFill/>
                    </a:lnT>
                    <a:lnB>
                      <a:noFill/>
                    </a:lnB>
                    <a:solidFill>
                      <a:schemeClr val="tx2">
                        <a:lumMod val="10000"/>
                        <a:lumOff val="90000"/>
                      </a:schemeClr>
                    </a:solidFill>
                  </a:tcPr>
                </a:tc>
                <a:tc>
                  <a:txBody>
                    <a:bodyPr/>
                    <a:lstStyle/>
                    <a:p>
                      <a:r>
                        <a:rPr lang="en-US" sz="1100" dirty="0">
                          <a:latin typeface="+mn-lt"/>
                          <a:cs typeface="Times New Roman" panose="02020603050405020304" pitchFamily="18" charset="0"/>
                        </a:rPr>
                        <a:t>Check your Student Center in COIN to see the type of hold. If it’s an Advising hold, meet with your advisor. Financial holds must be cleared with the Bursar’s Office, and Immunization holds with Health Services. Some holds, like Emergency Contact updates, can be resolved by the student directly.</a:t>
                      </a:r>
                    </a:p>
                  </a:txBody>
                  <a:tcPr marL="35377" marR="35377" marT="17688" marB="17688" anchor="ctr">
                    <a:lnL>
                      <a:noFill/>
                    </a:lnL>
                    <a:lnR>
                      <a:noFill/>
                    </a:lnR>
                    <a:lnT>
                      <a:noFill/>
                    </a:lnT>
                    <a:lnB>
                      <a:noFill/>
                    </a:lnB>
                    <a:solidFill>
                      <a:schemeClr val="tx2">
                        <a:lumMod val="10000"/>
                        <a:lumOff val="90000"/>
                      </a:schemeClr>
                    </a:solidFill>
                  </a:tcPr>
                </a:tc>
                <a:extLst>
                  <a:ext uri="{0D108BD9-81ED-4DB2-BD59-A6C34878D82A}">
                    <a16:rowId xmlns:a16="http://schemas.microsoft.com/office/drawing/2014/main" val="2828796085"/>
                  </a:ext>
                </a:extLst>
              </a:tr>
              <a:tr h="999465">
                <a:tc>
                  <a:txBody>
                    <a:bodyPr/>
                    <a:lstStyle/>
                    <a:p>
                      <a:r>
                        <a:rPr lang="en-US" sz="1100" b="1">
                          <a:latin typeface="+mn-lt"/>
                          <a:cs typeface="Times New Roman" panose="02020603050405020304" pitchFamily="18" charset="0"/>
                        </a:rPr>
                        <a:t>How do I get the Dean’s signature on forms?</a:t>
                      </a:r>
                      <a:endParaRPr lang="en-US" sz="1100">
                        <a:latin typeface="+mn-lt"/>
                        <a:cs typeface="Times New Roman" panose="02020603050405020304" pitchFamily="18" charset="0"/>
                      </a:endParaRPr>
                    </a:p>
                  </a:txBody>
                  <a:tcPr marL="35377" marR="35377" marT="17688" marB="17688" anchor="ctr">
                    <a:lnL>
                      <a:noFill/>
                    </a:lnL>
                    <a:lnR>
                      <a:noFill/>
                    </a:lnR>
                    <a:lnT>
                      <a:noFill/>
                    </a:lnT>
                    <a:lnB>
                      <a:noFill/>
                    </a:lnB>
                    <a:solidFill>
                      <a:schemeClr val="tx2">
                        <a:lumMod val="10000"/>
                        <a:lumOff val="90000"/>
                      </a:schemeClr>
                    </a:solidFill>
                  </a:tcPr>
                </a:tc>
                <a:tc>
                  <a:txBody>
                    <a:bodyPr/>
                    <a:lstStyle/>
                    <a:p>
                      <a:r>
                        <a:rPr lang="en-US" sz="1100" dirty="0">
                          <a:latin typeface="+mn-lt"/>
                          <a:cs typeface="Times New Roman" panose="02020603050405020304" pitchFamily="18" charset="0"/>
                        </a:rPr>
                        <a:t>Submit your forms to the College of Engineering Dean’s Office in DION 326. The Associate Dean handles all signatures. Allow a few business days, so don’t wait until the last minute.</a:t>
                      </a:r>
                    </a:p>
                  </a:txBody>
                  <a:tcPr marL="35377" marR="35377" marT="17688" marB="17688" anchor="ctr">
                    <a:lnL>
                      <a:noFill/>
                    </a:lnL>
                    <a:lnR>
                      <a:noFill/>
                    </a:lnR>
                    <a:lnT>
                      <a:noFill/>
                    </a:lnT>
                    <a:lnB>
                      <a:noFill/>
                    </a:lnB>
                    <a:solidFill>
                      <a:schemeClr val="tx2">
                        <a:lumMod val="10000"/>
                        <a:lumOff val="90000"/>
                      </a:schemeClr>
                    </a:solidFill>
                  </a:tcPr>
                </a:tc>
                <a:tc>
                  <a:txBody>
                    <a:bodyPr/>
                    <a:lstStyle/>
                    <a:p>
                      <a:r>
                        <a:rPr lang="en-US" sz="1100" dirty="0">
                          <a:latin typeface="+mn-lt"/>
                          <a:cs typeface="Times New Roman" panose="02020603050405020304" pitchFamily="18" charset="0"/>
                        </a:rPr>
                        <a:t>Bring your forms to the College of Engineering Dean’s Office in DION 326. The Associate Dean for Academic Affairs signs all paperwork. Allow a few business days for processing, don’t wait until the last minute.</a:t>
                      </a:r>
                    </a:p>
                  </a:txBody>
                  <a:tcPr marL="35377" marR="35377" marT="17688" marB="17688" anchor="ctr">
                    <a:lnL>
                      <a:noFill/>
                    </a:lnL>
                    <a:lnR>
                      <a:noFill/>
                    </a:lnR>
                    <a:lnT>
                      <a:noFill/>
                    </a:lnT>
                    <a:lnB>
                      <a:noFill/>
                    </a:lnB>
                    <a:solidFill>
                      <a:schemeClr val="tx2">
                        <a:lumMod val="10000"/>
                        <a:lumOff val="90000"/>
                      </a:schemeClr>
                    </a:solidFill>
                  </a:tcPr>
                </a:tc>
                <a:extLst>
                  <a:ext uri="{0D108BD9-81ED-4DB2-BD59-A6C34878D82A}">
                    <a16:rowId xmlns:a16="http://schemas.microsoft.com/office/drawing/2014/main" val="1417076692"/>
                  </a:ext>
                </a:extLst>
              </a:tr>
              <a:tr h="1135787">
                <a:tc>
                  <a:txBody>
                    <a:bodyPr/>
                    <a:lstStyle/>
                    <a:p>
                      <a:r>
                        <a:rPr lang="en-US" sz="1100" b="1">
                          <a:latin typeface="+mn-lt"/>
                          <a:cs typeface="Times New Roman" panose="02020603050405020304" pitchFamily="18" charset="0"/>
                        </a:rPr>
                        <a:t>What is my campus address for receiving mail?</a:t>
                      </a:r>
                      <a:endParaRPr lang="en-US" sz="1100">
                        <a:latin typeface="+mn-lt"/>
                        <a:cs typeface="Times New Roman" panose="02020603050405020304" pitchFamily="18" charset="0"/>
                      </a:endParaRPr>
                    </a:p>
                  </a:txBody>
                  <a:tcPr marL="35377" marR="35377" marT="17688" marB="17688" anchor="ctr">
                    <a:lnL>
                      <a:noFill/>
                    </a:lnL>
                    <a:lnR>
                      <a:noFill/>
                    </a:lnR>
                    <a:lnT>
                      <a:noFill/>
                    </a:lnT>
                    <a:lnB>
                      <a:noFill/>
                    </a:lnB>
                    <a:solidFill>
                      <a:schemeClr val="tx2">
                        <a:lumMod val="10000"/>
                        <a:lumOff val="90000"/>
                      </a:schemeClr>
                    </a:solidFill>
                  </a:tcPr>
                </a:tc>
                <a:tc>
                  <a:txBody>
                    <a:bodyPr/>
                    <a:lstStyle/>
                    <a:p>
                      <a:r>
                        <a:rPr lang="en-US" sz="1100" dirty="0">
                          <a:latin typeface="+mn-lt"/>
                          <a:cs typeface="Times New Roman" panose="02020603050405020304" pitchFamily="18" charset="0"/>
                        </a:rPr>
                        <a:t>To receive mail on campus, use: MacLean Campus Center, University of Massachusetts Dartmouth, 285 Old Westport Road, Dartmouth, MA 02747. Avoid labeling it as a P.O. Box to prevent postal delays.</a:t>
                      </a:r>
                    </a:p>
                  </a:txBody>
                  <a:tcPr marL="35377" marR="35377" marT="17688" marB="17688" anchor="ctr">
                    <a:lnL>
                      <a:noFill/>
                    </a:lnL>
                    <a:lnR>
                      <a:noFill/>
                    </a:lnR>
                    <a:lnT>
                      <a:noFill/>
                    </a:lnT>
                    <a:lnB>
                      <a:noFill/>
                    </a:lnB>
                    <a:solidFill>
                      <a:schemeClr val="tx2">
                        <a:lumMod val="10000"/>
                        <a:lumOff val="90000"/>
                      </a:schemeClr>
                    </a:solidFill>
                  </a:tcPr>
                </a:tc>
                <a:tc>
                  <a:txBody>
                    <a:bodyPr/>
                    <a:lstStyle/>
                    <a:p>
                      <a:r>
                        <a:rPr lang="en-US" sz="1100" dirty="0">
                          <a:latin typeface="+mn-lt"/>
                          <a:cs typeface="Times New Roman" panose="02020603050405020304" pitchFamily="18" charset="0"/>
                        </a:rPr>
                        <a:t>To receive mail on campus, use this address: MacLean Campus Center, University of Massachusetts Dartmouth, 285 Old Westport Road, Dartmouth, Massachusetts, 02747. Be sure not to label it as a P.O. Box, or it may be delayed by P.O.</a:t>
                      </a:r>
                    </a:p>
                  </a:txBody>
                  <a:tcPr marL="35377" marR="35377" marT="17688" marB="17688" anchor="ctr">
                    <a:lnL>
                      <a:noFill/>
                    </a:lnL>
                    <a:lnR>
                      <a:noFill/>
                    </a:lnR>
                    <a:lnT>
                      <a:noFill/>
                    </a:lnT>
                    <a:lnB>
                      <a:noFill/>
                    </a:lnB>
                    <a:solidFill>
                      <a:schemeClr val="tx2">
                        <a:lumMod val="10000"/>
                        <a:lumOff val="90000"/>
                      </a:schemeClr>
                    </a:solidFill>
                  </a:tcPr>
                </a:tc>
                <a:extLst>
                  <a:ext uri="{0D108BD9-81ED-4DB2-BD59-A6C34878D82A}">
                    <a16:rowId xmlns:a16="http://schemas.microsoft.com/office/drawing/2014/main" val="2246998776"/>
                  </a:ext>
                </a:extLst>
              </a:tr>
              <a:tr h="863142">
                <a:tc>
                  <a:txBody>
                    <a:bodyPr/>
                    <a:lstStyle/>
                    <a:p>
                      <a:r>
                        <a:rPr lang="en-US" sz="1100" b="1" dirty="0">
                          <a:latin typeface="+mn-lt"/>
                          <a:cs typeface="Times New Roman" panose="02020603050405020304" pitchFamily="18" charset="0"/>
                        </a:rPr>
                        <a:t>What are the enrollment rules for international students?</a:t>
                      </a:r>
                      <a:endParaRPr lang="en-US" sz="1100" dirty="0">
                        <a:latin typeface="+mn-lt"/>
                        <a:cs typeface="Times New Roman" panose="02020603050405020304" pitchFamily="18" charset="0"/>
                      </a:endParaRPr>
                    </a:p>
                  </a:txBody>
                  <a:tcPr marL="35377" marR="35377" marT="17688" marB="17688" anchor="ctr">
                    <a:lnL>
                      <a:noFill/>
                    </a:lnL>
                    <a:lnR>
                      <a:noFill/>
                    </a:lnR>
                    <a:lnT>
                      <a:noFill/>
                    </a:lnT>
                    <a:lnB>
                      <a:noFill/>
                    </a:lnB>
                    <a:solidFill>
                      <a:schemeClr val="tx2">
                        <a:lumMod val="10000"/>
                        <a:lumOff val="90000"/>
                      </a:schemeClr>
                    </a:solidFill>
                  </a:tcPr>
                </a:tc>
                <a:tc>
                  <a:txBody>
                    <a:bodyPr/>
                    <a:lstStyle/>
                    <a:p>
                      <a:r>
                        <a:rPr lang="en-US" sz="1100" dirty="0">
                          <a:latin typeface="+mn-lt"/>
                          <a:cs typeface="Times New Roman" panose="02020603050405020304" pitchFamily="18" charset="0"/>
                        </a:rPr>
                        <a:t>International students must register for at least 9 credits per term. If it’s your final semester, submit a Reduced Course Load form through the ISSC portal.</a:t>
                      </a:r>
                    </a:p>
                  </a:txBody>
                  <a:tcPr anchor="ctr">
                    <a:lnL>
                      <a:noFill/>
                    </a:lnL>
                    <a:lnR>
                      <a:noFill/>
                    </a:lnR>
                    <a:lnT>
                      <a:noFill/>
                    </a:lnT>
                    <a:lnB>
                      <a:noFill/>
                    </a:lnB>
                    <a:solidFill>
                      <a:schemeClr val="tx2">
                        <a:lumMod val="10000"/>
                        <a:lumOff val="90000"/>
                      </a:schemeClr>
                    </a:solidFill>
                  </a:tcPr>
                </a:tc>
                <a:tc>
                  <a:txBody>
                    <a:bodyPr/>
                    <a:lstStyle/>
                    <a:p>
                      <a:r>
                        <a:rPr lang="en-US" sz="1100" dirty="0">
                          <a:latin typeface="+mn-lt"/>
                          <a:cs typeface="Times New Roman" panose="02020603050405020304" pitchFamily="18" charset="0"/>
                        </a:rPr>
                        <a:t>International students must enroll in at least 9 credits per semester. In final semester, students must submit a Reduced Course Load form via the ISSC website.</a:t>
                      </a:r>
                    </a:p>
                  </a:txBody>
                  <a:tcPr marL="35377" marR="35377" marT="17688" marB="17688" anchor="ctr">
                    <a:lnL>
                      <a:noFill/>
                    </a:lnL>
                    <a:lnR>
                      <a:noFill/>
                    </a:lnR>
                    <a:lnT>
                      <a:noFill/>
                    </a:lnT>
                    <a:lnB>
                      <a:noFill/>
                    </a:lnB>
                    <a:solidFill>
                      <a:schemeClr val="tx2">
                        <a:lumMod val="10000"/>
                        <a:lumOff val="90000"/>
                      </a:schemeClr>
                    </a:solidFill>
                  </a:tcPr>
                </a:tc>
                <a:extLst>
                  <a:ext uri="{0D108BD9-81ED-4DB2-BD59-A6C34878D82A}">
                    <a16:rowId xmlns:a16="http://schemas.microsoft.com/office/drawing/2014/main" val="1559835083"/>
                  </a:ext>
                </a:extLst>
              </a:tr>
            </a:tbl>
          </a:graphicData>
        </a:graphic>
      </p:graphicFrame>
    </p:spTree>
    <p:extLst>
      <p:ext uri="{BB962C8B-B14F-4D97-AF65-F5344CB8AC3E}">
        <p14:creationId xmlns:p14="http://schemas.microsoft.com/office/powerpoint/2010/main" val="107885900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3363022-C969-41E9-8EB2-E4C94908C1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20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D1AD6B3-BE88-4CEB-BA17-790657CC47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1452FCB-09D1-B874-8155-F2A7760267DE}"/>
              </a:ext>
            </a:extLst>
          </p:cNvPr>
          <p:cNvSpPr>
            <a:spLocks noGrp="1"/>
          </p:cNvSpPr>
          <p:nvPr>
            <p:ph type="title"/>
          </p:nvPr>
        </p:nvSpPr>
        <p:spPr>
          <a:xfrm>
            <a:off x="6469850" y="1136242"/>
            <a:ext cx="5339299" cy="2894968"/>
          </a:xfrm>
        </p:spPr>
        <p:txBody>
          <a:bodyPr vert="horz" lIns="91440" tIns="45720" rIns="91440" bIns="45720" rtlCol="0" anchor="t">
            <a:noAutofit/>
          </a:bodyPr>
          <a:lstStyle/>
          <a:p>
            <a:r>
              <a:rPr lang="en-US" b="1" kern="1200" dirty="0">
                <a:solidFill>
                  <a:schemeClr val="tx2">
                    <a:lumMod val="90000"/>
                    <a:lumOff val="10000"/>
                  </a:schemeClr>
                </a:solidFill>
                <a:latin typeface="+mj-lt"/>
                <a:ea typeface="+mj-ea"/>
                <a:cs typeface="+mj-cs"/>
              </a:rPr>
              <a:t>Future Work &amp; Conclusion</a:t>
            </a:r>
          </a:p>
        </p:txBody>
      </p:sp>
      <p:pic>
        <p:nvPicPr>
          <p:cNvPr id="6" name="Graphic 5" descr="Briefcase">
            <a:extLst>
              <a:ext uri="{FF2B5EF4-FFF2-40B4-BE49-F238E27FC236}">
                <a16:creationId xmlns:a16="http://schemas.microsoft.com/office/drawing/2014/main" id="{22A0F507-1A98-D20B-872A-2588BDC2EAE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40470" y="1815320"/>
            <a:ext cx="4141760" cy="4141760"/>
          </a:xfrm>
          <a:custGeom>
            <a:avLst/>
            <a:gdLst/>
            <a:ahLst/>
            <a:cxnLst/>
            <a:rect l="l" t="t" r="r" b="b"/>
            <a:pathLst>
              <a:path w="4141760" h="4377846">
                <a:moveTo>
                  <a:pt x="0" y="0"/>
                </a:moveTo>
                <a:lnTo>
                  <a:pt x="4141760" y="0"/>
                </a:lnTo>
                <a:lnTo>
                  <a:pt x="4141760" y="4377846"/>
                </a:lnTo>
                <a:lnTo>
                  <a:pt x="0" y="4377846"/>
                </a:lnTo>
                <a:close/>
              </a:path>
            </a:pathLst>
          </a:custGeom>
        </p:spPr>
      </p:pic>
      <p:grpSp>
        <p:nvGrpSpPr>
          <p:cNvPr id="13" name="Group 12">
            <a:extLst>
              <a:ext uri="{FF2B5EF4-FFF2-40B4-BE49-F238E27FC236}">
                <a16:creationId xmlns:a16="http://schemas.microsoft.com/office/drawing/2014/main" id="{89D1390B-7E13-4B4F-9CB2-391063412E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53" y="-5977"/>
            <a:ext cx="6238675" cy="6863979"/>
            <a:chOff x="305" y="-5977"/>
            <a:chExt cx="6238675" cy="6863979"/>
          </a:xfrm>
        </p:grpSpPr>
        <p:sp>
          <p:nvSpPr>
            <p:cNvPr id="14" name="Freeform: Shape 13">
              <a:extLst>
                <a:ext uri="{FF2B5EF4-FFF2-40B4-BE49-F238E27FC236}">
                  <a16:creationId xmlns:a16="http://schemas.microsoft.com/office/drawing/2014/main" id="{9E720206-AA49-4786-A932-A2650DE091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34854"/>
              <a:ext cx="6028697" cy="6817170"/>
            </a:xfrm>
            <a:custGeom>
              <a:avLst/>
              <a:gdLst>
                <a:gd name="connsiteX0" fmla="*/ 6028697 w 6028697"/>
                <a:gd name="connsiteY0" fmla="*/ 6155323 h 6817170"/>
                <a:gd name="connsiteX1" fmla="*/ 6028697 w 6028697"/>
                <a:gd name="connsiteY1" fmla="*/ 6817170 h 6817170"/>
                <a:gd name="connsiteX2" fmla="*/ 5157862 w 6028697"/>
                <a:gd name="connsiteY2" fmla="*/ 6817170 h 6817170"/>
                <a:gd name="connsiteX3" fmla="*/ 5347156 w 6028697"/>
                <a:gd name="connsiteY3" fmla="*/ 6687553 h 6817170"/>
                <a:gd name="connsiteX4" fmla="*/ 5487470 w 6028697"/>
                <a:gd name="connsiteY4" fmla="*/ 6581714 h 6817170"/>
                <a:gd name="connsiteX5" fmla="*/ 5627642 w 6028697"/>
                <a:gd name="connsiteY5" fmla="*/ 6472328 h 6817170"/>
                <a:gd name="connsiteX6" fmla="*/ 5911392 w 6028697"/>
                <a:gd name="connsiteY6" fmla="*/ 6245328 h 6817170"/>
                <a:gd name="connsiteX7" fmla="*/ 4481066 w 6028697"/>
                <a:gd name="connsiteY7" fmla="*/ 478 h 6817170"/>
                <a:gd name="connsiteX8" fmla="*/ 4672258 w 6028697"/>
                <a:gd name="connsiteY8" fmla="*/ 7519 h 6817170"/>
                <a:gd name="connsiteX9" fmla="*/ 5429869 w 6028697"/>
                <a:gd name="connsiteY9" fmla="*/ 125134 h 6817170"/>
                <a:gd name="connsiteX10" fmla="*/ 5976319 w 6028697"/>
                <a:gd name="connsiteY10" fmla="*/ 314893 h 6817170"/>
                <a:gd name="connsiteX11" fmla="*/ 6028697 w 6028697"/>
                <a:gd name="connsiteY11" fmla="*/ 339901 h 6817170"/>
                <a:gd name="connsiteX12" fmla="*/ 6028697 w 6028697"/>
                <a:gd name="connsiteY12" fmla="*/ 732458 h 6817170"/>
                <a:gd name="connsiteX13" fmla="*/ 5990985 w 6028697"/>
                <a:gd name="connsiteY13" fmla="*/ 712211 h 6817170"/>
                <a:gd name="connsiteX14" fmla="*/ 5341339 w 6028697"/>
                <a:gd name="connsiteY14" fmla="*/ 475281 h 6817170"/>
                <a:gd name="connsiteX15" fmla="*/ 4651969 w 6028697"/>
                <a:gd name="connsiteY15" fmla="*/ 377104 h 6817170"/>
                <a:gd name="connsiteX16" fmla="*/ 3953093 w 6028697"/>
                <a:gd name="connsiteY16" fmla="*/ 402498 h 6817170"/>
                <a:gd name="connsiteX17" fmla="*/ 3267413 w 6028697"/>
                <a:gd name="connsiteY17" fmla="*/ 546643 h 6817170"/>
                <a:gd name="connsiteX18" fmla="*/ 1439498 w 6028697"/>
                <a:gd name="connsiteY18" fmla="*/ 1568141 h 6817170"/>
                <a:gd name="connsiteX19" fmla="*/ 960671 w 6028697"/>
                <a:gd name="connsiteY19" fmla="*/ 2082013 h 6817170"/>
                <a:gd name="connsiteX20" fmla="*/ 581866 w 6028697"/>
                <a:gd name="connsiteY20" fmla="*/ 2672638 h 6817170"/>
                <a:gd name="connsiteX21" fmla="*/ 324789 w 6028697"/>
                <a:gd name="connsiteY21" fmla="*/ 3325262 h 6817170"/>
                <a:gd name="connsiteX22" fmla="*/ 231151 w 6028697"/>
                <a:gd name="connsiteY22" fmla="*/ 4022292 h 6817170"/>
                <a:gd name="connsiteX23" fmla="*/ 270592 w 6028697"/>
                <a:gd name="connsiteY23" fmla="*/ 4362792 h 6817170"/>
                <a:gd name="connsiteX24" fmla="*/ 387213 w 6028697"/>
                <a:gd name="connsiteY24" fmla="*/ 4681585 h 6817170"/>
                <a:gd name="connsiteX25" fmla="*/ 468507 w 6028697"/>
                <a:gd name="connsiteY25" fmla="*/ 4831546 h 6817170"/>
                <a:gd name="connsiteX26" fmla="*/ 561862 w 6028697"/>
                <a:gd name="connsiteY26" fmla="*/ 4976826 h 6817170"/>
                <a:gd name="connsiteX27" fmla="*/ 777511 w 6028697"/>
                <a:gd name="connsiteY27" fmla="*/ 5257597 h 6817170"/>
                <a:gd name="connsiteX28" fmla="*/ 1010895 w 6028697"/>
                <a:gd name="connsiteY28" fmla="*/ 5540494 h 6817170"/>
                <a:gd name="connsiteX29" fmla="*/ 1126948 w 6028697"/>
                <a:gd name="connsiteY29" fmla="*/ 5688186 h 6817170"/>
                <a:gd name="connsiteX30" fmla="*/ 1182706 w 6028697"/>
                <a:gd name="connsiteY30" fmla="*/ 5760543 h 6817170"/>
                <a:gd name="connsiteX31" fmla="*/ 1237327 w 6028697"/>
                <a:gd name="connsiteY31" fmla="*/ 5830060 h 6817170"/>
                <a:gd name="connsiteX32" fmla="*/ 1706649 w 6028697"/>
                <a:gd name="connsiteY32" fmla="*/ 6342797 h 6817170"/>
                <a:gd name="connsiteX33" fmla="*/ 1956207 w 6028697"/>
                <a:gd name="connsiteY33" fmla="*/ 6573484 h 6817170"/>
                <a:gd name="connsiteX34" fmla="*/ 2217681 w 6028697"/>
                <a:gd name="connsiteY34" fmla="*/ 6786297 h 6817170"/>
                <a:gd name="connsiteX35" fmla="*/ 2260820 w 6028697"/>
                <a:gd name="connsiteY35" fmla="*/ 6817170 h 6817170"/>
                <a:gd name="connsiteX36" fmla="*/ 1429497 w 6028697"/>
                <a:gd name="connsiteY36" fmla="*/ 6817170 h 6817170"/>
                <a:gd name="connsiteX37" fmla="*/ 1327275 w 6028697"/>
                <a:gd name="connsiteY37" fmla="*/ 6713800 h 6817170"/>
                <a:gd name="connsiteX38" fmla="*/ 1080556 w 6028697"/>
                <a:gd name="connsiteY38" fmla="*/ 6414443 h 6817170"/>
                <a:gd name="connsiteX39" fmla="*/ 865189 w 6028697"/>
                <a:gd name="connsiteY39" fmla="*/ 6097496 h 6817170"/>
                <a:gd name="connsiteX40" fmla="*/ 814823 w 6028697"/>
                <a:gd name="connsiteY40" fmla="*/ 6016911 h 6817170"/>
                <a:gd name="connsiteX41" fmla="*/ 766729 w 6028697"/>
                <a:gd name="connsiteY41" fmla="*/ 5938453 h 6817170"/>
                <a:gd name="connsiteX42" fmla="*/ 671672 w 6028697"/>
                <a:gd name="connsiteY42" fmla="*/ 5786648 h 6817170"/>
                <a:gd name="connsiteX43" fmla="*/ 474608 w 6028697"/>
                <a:gd name="connsiteY43" fmla="*/ 5474664 h 6817170"/>
                <a:gd name="connsiteX44" fmla="*/ 282652 w 6028697"/>
                <a:gd name="connsiteY44" fmla="*/ 5146508 h 6817170"/>
                <a:gd name="connsiteX45" fmla="*/ 196108 w 6028697"/>
                <a:gd name="connsiteY45" fmla="*/ 4972712 h 6817170"/>
                <a:gd name="connsiteX46" fmla="*/ 122474 w 6028697"/>
                <a:gd name="connsiteY46" fmla="*/ 4791821 h 6817170"/>
                <a:gd name="connsiteX47" fmla="*/ 65724 w 6028697"/>
                <a:gd name="connsiteY47" fmla="*/ 4603129 h 6817170"/>
                <a:gd name="connsiteX48" fmla="*/ 44727 w 6028697"/>
                <a:gd name="connsiteY48" fmla="*/ 4506937 h 6817170"/>
                <a:gd name="connsiteX49" fmla="*/ 35505 w 6028697"/>
                <a:gd name="connsiteY49" fmla="*/ 4458699 h 6817170"/>
                <a:gd name="connsiteX50" fmla="*/ 27845 w 6028697"/>
                <a:gd name="connsiteY50" fmla="*/ 4410320 h 6817170"/>
                <a:gd name="connsiteX51" fmla="*/ 37 w 6028697"/>
                <a:gd name="connsiteY51" fmla="*/ 4022292 h 6817170"/>
                <a:gd name="connsiteX52" fmla="*/ 78777 w 6028697"/>
                <a:gd name="connsiteY52" fmla="*/ 3267236 h 6817170"/>
                <a:gd name="connsiteX53" fmla="*/ 315424 w 6028697"/>
                <a:gd name="connsiteY53" fmla="*/ 2543673 h 6817170"/>
                <a:gd name="connsiteX54" fmla="*/ 1202710 w 6028697"/>
                <a:gd name="connsiteY54" fmla="*/ 1314895 h 6817170"/>
                <a:gd name="connsiteX55" fmla="*/ 1791065 w 6028697"/>
                <a:gd name="connsiteY55" fmla="*/ 833514 h 6817170"/>
                <a:gd name="connsiteX56" fmla="*/ 3908404 w 6028697"/>
                <a:gd name="connsiteY56" fmla="*/ 29794 h 6817170"/>
                <a:gd name="connsiteX57" fmla="*/ 4481066 w 6028697"/>
                <a:gd name="connsiteY57" fmla="*/ 478 h 681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28697" h="6817170">
                  <a:moveTo>
                    <a:pt x="6028697" y="6155323"/>
                  </a:moveTo>
                  <a:lnTo>
                    <a:pt x="6028697" y="6817170"/>
                  </a:lnTo>
                  <a:lnTo>
                    <a:pt x="5157862" y="6817170"/>
                  </a:lnTo>
                  <a:lnTo>
                    <a:pt x="5347156" y="6687553"/>
                  </a:lnTo>
                  <a:cubicBezTo>
                    <a:pt x="5394117" y="6653219"/>
                    <a:pt x="5440793" y="6617608"/>
                    <a:pt x="5487470" y="6581714"/>
                  </a:cubicBezTo>
                  <a:cubicBezTo>
                    <a:pt x="5534147" y="6545820"/>
                    <a:pt x="5580966" y="6509358"/>
                    <a:pt x="5627642" y="6472328"/>
                  </a:cubicBezTo>
                  <a:lnTo>
                    <a:pt x="5911392" y="6245328"/>
                  </a:lnTo>
                  <a:close/>
                  <a:moveTo>
                    <a:pt x="4481066" y="478"/>
                  </a:moveTo>
                  <a:cubicBezTo>
                    <a:pt x="4544817" y="1422"/>
                    <a:pt x="4608563" y="3769"/>
                    <a:pt x="4672258" y="7519"/>
                  </a:cubicBezTo>
                  <a:cubicBezTo>
                    <a:pt x="4927973" y="22364"/>
                    <a:pt x="5181687" y="61751"/>
                    <a:pt x="5429869" y="125134"/>
                  </a:cubicBezTo>
                  <a:cubicBezTo>
                    <a:pt x="5617090" y="173104"/>
                    <a:pt x="5799867" y="236595"/>
                    <a:pt x="5976319" y="314893"/>
                  </a:cubicBezTo>
                  <a:lnTo>
                    <a:pt x="6028697" y="339901"/>
                  </a:lnTo>
                  <a:lnTo>
                    <a:pt x="6028697" y="732458"/>
                  </a:lnTo>
                  <a:lnTo>
                    <a:pt x="5990985" y="712211"/>
                  </a:lnTo>
                  <a:cubicBezTo>
                    <a:pt x="5783917" y="609342"/>
                    <a:pt x="5566013" y="529876"/>
                    <a:pt x="5341339" y="475281"/>
                  </a:cubicBezTo>
                  <a:cubicBezTo>
                    <a:pt x="5115233" y="420503"/>
                    <a:pt x="4884375" y="387624"/>
                    <a:pt x="4651969" y="377104"/>
                  </a:cubicBezTo>
                  <a:cubicBezTo>
                    <a:pt x="4418713" y="365171"/>
                    <a:pt x="4184861" y="373670"/>
                    <a:pt x="3953093" y="402498"/>
                  </a:cubicBezTo>
                  <a:cubicBezTo>
                    <a:pt x="3721001" y="431832"/>
                    <a:pt x="3491675" y="480040"/>
                    <a:pt x="3267413" y="546643"/>
                  </a:cubicBezTo>
                  <a:cubicBezTo>
                    <a:pt x="2591323" y="750761"/>
                    <a:pt x="1967642" y="1099289"/>
                    <a:pt x="1439498" y="1568141"/>
                  </a:cubicBezTo>
                  <a:cubicBezTo>
                    <a:pt x="1265589" y="1725523"/>
                    <a:pt x="1105393" y="1897434"/>
                    <a:pt x="960671" y="2082013"/>
                  </a:cubicBezTo>
                  <a:cubicBezTo>
                    <a:pt x="815775" y="2266294"/>
                    <a:pt x="688923" y="2464081"/>
                    <a:pt x="581866" y="2672638"/>
                  </a:cubicBezTo>
                  <a:cubicBezTo>
                    <a:pt x="473765" y="2880669"/>
                    <a:pt x="387610" y="3099397"/>
                    <a:pt x="324789" y="3325262"/>
                  </a:cubicBezTo>
                  <a:cubicBezTo>
                    <a:pt x="262714" y="3552403"/>
                    <a:pt x="231223" y="3786822"/>
                    <a:pt x="231151" y="4022292"/>
                  </a:cubicBezTo>
                  <a:cubicBezTo>
                    <a:pt x="231413" y="4136912"/>
                    <a:pt x="244645" y="4251136"/>
                    <a:pt x="270592" y="4362792"/>
                  </a:cubicBezTo>
                  <a:cubicBezTo>
                    <a:pt x="297885" y="4472943"/>
                    <a:pt x="336983" y="4579833"/>
                    <a:pt x="387213" y="4681585"/>
                  </a:cubicBezTo>
                  <a:cubicBezTo>
                    <a:pt x="412042" y="4732517"/>
                    <a:pt x="439423" y="4782457"/>
                    <a:pt x="468507" y="4831546"/>
                  </a:cubicBezTo>
                  <a:cubicBezTo>
                    <a:pt x="497591" y="4880636"/>
                    <a:pt x="529230" y="4929015"/>
                    <a:pt x="561862" y="4976826"/>
                  </a:cubicBezTo>
                  <a:cubicBezTo>
                    <a:pt x="627975" y="5072166"/>
                    <a:pt x="701466" y="5164668"/>
                    <a:pt x="777511" y="5257597"/>
                  </a:cubicBezTo>
                  <a:cubicBezTo>
                    <a:pt x="853556" y="5350524"/>
                    <a:pt x="933574" y="5443594"/>
                    <a:pt x="1010895" y="5540494"/>
                  </a:cubicBezTo>
                  <a:cubicBezTo>
                    <a:pt x="1049957" y="5588732"/>
                    <a:pt x="1088642" y="5637963"/>
                    <a:pt x="1126948" y="5688186"/>
                  </a:cubicBezTo>
                  <a:lnTo>
                    <a:pt x="1182706" y="5760543"/>
                  </a:lnTo>
                  <a:cubicBezTo>
                    <a:pt x="1201007" y="5783669"/>
                    <a:pt x="1218458" y="5807503"/>
                    <a:pt x="1237327" y="5830060"/>
                  </a:cubicBezTo>
                  <a:cubicBezTo>
                    <a:pt x="1383714" y="6009916"/>
                    <a:pt x="1540413" y="6181116"/>
                    <a:pt x="1706649" y="6342797"/>
                  </a:cubicBezTo>
                  <a:cubicBezTo>
                    <a:pt x="1788084" y="6422531"/>
                    <a:pt x="1871265" y="6499427"/>
                    <a:pt x="1956207" y="6573484"/>
                  </a:cubicBezTo>
                  <a:cubicBezTo>
                    <a:pt x="2041332" y="6647402"/>
                    <a:pt x="2127733" y="6718907"/>
                    <a:pt x="2217681" y="6786297"/>
                  </a:cubicBezTo>
                  <a:lnTo>
                    <a:pt x="2260820" y="6817170"/>
                  </a:lnTo>
                  <a:lnTo>
                    <a:pt x="1429497" y="6817170"/>
                  </a:lnTo>
                  <a:lnTo>
                    <a:pt x="1327275" y="6713800"/>
                  </a:lnTo>
                  <a:cubicBezTo>
                    <a:pt x="1239186" y="6618984"/>
                    <a:pt x="1156797" y="6519019"/>
                    <a:pt x="1080556" y="6414443"/>
                  </a:cubicBezTo>
                  <a:cubicBezTo>
                    <a:pt x="1004653" y="6310734"/>
                    <a:pt x="932439" y="6205177"/>
                    <a:pt x="865189" y="6097496"/>
                  </a:cubicBezTo>
                  <a:cubicBezTo>
                    <a:pt x="847881" y="6070823"/>
                    <a:pt x="831565" y="6043725"/>
                    <a:pt x="814823" y="6016911"/>
                  </a:cubicBezTo>
                  <a:lnTo>
                    <a:pt x="766729" y="5938453"/>
                  </a:lnTo>
                  <a:cubicBezTo>
                    <a:pt x="735941" y="5887947"/>
                    <a:pt x="703878" y="5837581"/>
                    <a:pt x="671672" y="5786648"/>
                  </a:cubicBezTo>
                  <a:lnTo>
                    <a:pt x="474608" y="5474664"/>
                  </a:lnTo>
                  <a:cubicBezTo>
                    <a:pt x="408778" y="5368968"/>
                    <a:pt x="343516" y="5260008"/>
                    <a:pt x="282652" y="5146508"/>
                  </a:cubicBezTo>
                  <a:cubicBezTo>
                    <a:pt x="252290" y="5089759"/>
                    <a:pt x="223065" y="5032015"/>
                    <a:pt x="196108" y="4972712"/>
                  </a:cubicBezTo>
                  <a:cubicBezTo>
                    <a:pt x="169152" y="4913408"/>
                    <a:pt x="144607" y="4853111"/>
                    <a:pt x="122474" y="4791821"/>
                  </a:cubicBezTo>
                  <a:cubicBezTo>
                    <a:pt x="100342" y="4730532"/>
                    <a:pt x="81757" y="4666830"/>
                    <a:pt x="65724" y="4603129"/>
                  </a:cubicBezTo>
                  <a:cubicBezTo>
                    <a:pt x="58205" y="4571064"/>
                    <a:pt x="50828" y="4539143"/>
                    <a:pt x="44727" y="4506937"/>
                  </a:cubicBezTo>
                  <a:lnTo>
                    <a:pt x="35505" y="4458699"/>
                  </a:lnTo>
                  <a:lnTo>
                    <a:pt x="27845" y="4410320"/>
                  </a:lnTo>
                  <a:cubicBezTo>
                    <a:pt x="8635" y="4281881"/>
                    <a:pt x="-661" y="4152150"/>
                    <a:pt x="37" y="4022292"/>
                  </a:cubicBezTo>
                  <a:cubicBezTo>
                    <a:pt x="712" y="3768592"/>
                    <a:pt x="27094" y="3515615"/>
                    <a:pt x="78777" y="3267236"/>
                  </a:cubicBezTo>
                  <a:cubicBezTo>
                    <a:pt x="130048" y="3017876"/>
                    <a:pt x="209439" y="2775142"/>
                    <a:pt x="315424" y="2543673"/>
                  </a:cubicBezTo>
                  <a:cubicBezTo>
                    <a:pt x="528236" y="2081161"/>
                    <a:pt x="838234" y="1667312"/>
                    <a:pt x="1202710" y="1314895"/>
                  </a:cubicBezTo>
                  <a:cubicBezTo>
                    <a:pt x="1385514" y="1138814"/>
                    <a:pt x="1582282" y="977831"/>
                    <a:pt x="1791065" y="833514"/>
                  </a:cubicBezTo>
                  <a:cubicBezTo>
                    <a:pt x="2420037" y="395614"/>
                    <a:pt x="3147288" y="119557"/>
                    <a:pt x="3908404" y="29794"/>
                  </a:cubicBezTo>
                  <a:cubicBezTo>
                    <a:pt x="4098509" y="7429"/>
                    <a:pt x="4289811" y="-2355"/>
                    <a:pt x="4481066" y="478"/>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Freeform: Shape 14">
              <a:extLst>
                <a:ext uri="{FF2B5EF4-FFF2-40B4-BE49-F238E27FC236}">
                  <a16:creationId xmlns:a16="http://schemas.microsoft.com/office/drawing/2014/main" id="{C72F6EE6-EDE9-45A5-8F6D-02B9B7CB2C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1"/>
              <a:ext cx="6165116"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Freeform: Shape 15">
              <a:extLst>
                <a:ext uri="{FF2B5EF4-FFF2-40B4-BE49-F238E27FC236}">
                  <a16:creationId xmlns:a16="http://schemas.microsoft.com/office/drawing/2014/main" id="{C093DC50-3BD7-46B1-A300-CD207E152F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5977"/>
              <a:ext cx="6238675"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39333792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275835-6303-B10A-167F-AF1729D3BBBE}"/>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844C964B-3C35-5334-F253-41EF694A02B5}"/>
              </a:ext>
            </a:extLst>
          </p:cNvPr>
          <p:cNvSpPr/>
          <p:nvPr/>
        </p:nvSpPr>
        <p:spPr>
          <a:xfrm>
            <a:off x="1" y="269719"/>
            <a:ext cx="8681292" cy="522215"/>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78"/>
            <a:endParaRPr lang="en-US" sz="1351">
              <a:solidFill>
                <a:prstClr val="white"/>
              </a:solidFill>
              <a:latin typeface="Times New Roman" panose="02020603050405020304" pitchFamily="18" charset="0"/>
              <a:cs typeface="Times New Roman" panose="02020603050405020304" pitchFamily="18" charset="0"/>
            </a:endParaRPr>
          </a:p>
        </p:txBody>
      </p:sp>
      <p:pic>
        <p:nvPicPr>
          <p:cNvPr id="9" name="Picture 8" descr="A blue text on a black background&#10;&#10;AI-generated content may be incorrect.">
            <a:extLst>
              <a:ext uri="{FF2B5EF4-FFF2-40B4-BE49-F238E27FC236}">
                <a16:creationId xmlns:a16="http://schemas.microsoft.com/office/drawing/2014/main" id="{D0287F15-3304-9D95-AF95-4498E26F8F9D}"/>
              </a:ext>
            </a:extLst>
          </p:cNvPr>
          <p:cNvPicPr>
            <a:picLocks noChangeAspect="1"/>
          </p:cNvPicPr>
          <p:nvPr/>
        </p:nvPicPr>
        <p:blipFill>
          <a:blip r:embed="rId3"/>
          <a:stretch>
            <a:fillRect/>
          </a:stretch>
        </p:blipFill>
        <p:spPr>
          <a:xfrm>
            <a:off x="8681294" y="269719"/>
            <a:ext cx="3393194" cy="522215"/>
          </a:xfrm>
          <a:prstGeom prst="rect">
            <a:avLst/>
          </a:prstGeom>
        </p:spPr>
      </p:pic>
      <p:sp>
        <p:nvSpPr>
          <p:cNvPr id="4" name="TextBox 3">
            <a:extLst>
              <a:ext uri="{FF2B5EF4-FFF2-40B4-BE49-F238E27FC236}">
                <a16:creationId xmlns:a16="http://schemas.microsoft.com/office/drawing/2014/main" id="{7E7C7DC3-1EDD-A305-5B0C-0972F9BB3129}"/>
              </a:ext>
            </a:extLst>
          </p:cNvPr>
          <p:cNvSpPr txBox="1"/>
          <p:nvPr/>
        </p:nvSpPr>
        <p:spPr>
          <a:xfrm>
            <a:off x="292100" y="358688"/>
            <a:ext cx="6096000" cy="400110"/>
          </a:xfrm>
          <a:prstGeom prst="rect">
            <a:avLst/>
          </a:prstGeom>
          <a:noFill/>
        </p:spPr>
        <p:txBody>
          <a:bodyPr wrap="square">
            <a:spAutoFit/>
          </a:bodyPr>
          <a:lstStyle/>
          <a:p>
            <a:r>
              <a:rPr lang="en-US" sz="2000" b="1" dirty="0">
                <a:solidFill>
                  <a:schemeClr val="bg1"/>
                </a:solidFill>
                <a:latin typeface="Times New Roman" panose="02020603050405020304" pitchFamily="18" charset="0"/>
                <a:cs typeface="Times New Roman" panose="02020603050405020304" pitchFamily="18" charset="0"/>
              </a:rPr>
              <a:t>Next Steps for Enhancement</a:t>
            </a:r>
          </a:p>
        </p:txBody>
      </p:sp>
      <p:sp>
        <p:nvSpPr>
          <p:cNvPr id="8" name="TextBox 7">
            <a:extLst>
              <a:ext uri="{FF2B5EF4-FFF2-40B4-BE49-F238E27FC236}">
                <a16:creationId xmlns:a16="http://schemas.microsoft.com/office/drawing/2014/main" id="{52ECA150-542C-573C-7075-C9AF43A062FC}"/>
              </a:ext>
            </a:extLst>
          </p:cNvPr>
          <p:cNvSpPr txBox="1"/>
          <p:nvPr/>
        </p:nvSpPr>
        <p:spPr>
          <a:xfrm>
            <a:off x="2151365" y="1934516"/>
            <a:ext cx="4630435" cy="461665"/>
          </a:xfrm>
          <a:prstGeom prst="rect">
            <a:avLst/>
          </a:prstGeom>
          <a:noFill/>
        </p:spPr>
        <p:txBody>
          <a:bodyPr wrap="none" rtlCol="0">
            <a:spAutoFit/>
          </a:bodyPr>
          <a:lstStyle/>
          <a:p>
            <a:r>
              <a:rPr lang="en-US" sz="2400" b="1" dirty="0"/>
              <a:t>Phone Call Integration via Twilio</a:t>
            </a:r>
            <a:endParaRPr lang="en-US" sz="2400" dirty="0"/>
          </a:p>
        </p:txBody>
      </p:sp>
      <p:sp>
        <p:nvSpPr>
          <p:cNvPr id="10" name="TextBox 9">
            <a:extLst>
              <a:ext uri="{FF2B5EF4-FFF2-40B4-BE49-F238E27FC236}">
                <a16:creationId xmlns:a16="http://schemas.microsoft.com/office/drawing/2014/main" id="{D6F05F46-A313-C1CA-3250-F8B875E71C97}"/>
              </a:ext>
            </a:extLst>
          </p:cNvPr>
          <p:cNvSpPr txBox="1"/>
          <p:nvPr/>
        </p:nvSpPr>
        <p:spPr>
          <a:xfrm>
            <a:off x="2151365" y="3547344"/>
            <a:ext cx="5643020" cy="461665"/>
          </a:xfrm>
          <a:prstGeom prst="rect">
            <a:avLst/>
          </a:prstGeom>
          <a:noFill/>
        </p:spPr>
        <p:txBody>
          <a:bodyPr wrap="none" rtlCol="0">
            <a:spAutoFit/>
          </a:bodyPr>
          <a:lstStyle/>
          <a:p>
            <a:r>
              <a:rPr lang="en-US" sz="2400" b="1" dirty="0"/>
              <a:t>Cloud-Native &amp; Serverless Deployment</a:t>
            </a:r>
            <a:endParaRPr lang="en-US" sz="2400" dirty="0"/>
          </a:p>
        </p:txBody>
      </p:sp>
      <p:sp>
        <p:nvSpPr>
          <p:cNvPr id="11" name="TextBox 10">
            <a:extLst>
              <a:ext uri="{FF2B5EF4-FFF2-40B4-BE49-F238E27FC236}">
                <a16:creationId xmlns:a16="http://schemas.microsoft.com/office/drawing/2014/main" id="{9CECE000-0B51-C0BD-6CEE-A931CECC1ED8}"/>
              </a:ext>
            </a:extLst>
          </p:cNvPr>
          <p:cNvSpPr txBox="1"/>
          <p:nvPr/>
        </p:nvSpPr>
        <p:spPr>
          <a:xfrm>
            <a:off x="2151365" y="5160172"/>
            <a:ext cx="3552063" cy="461665"/>
          </a:xfrm>
          <a:prstGeom prst="rect">
            <a:avLst/>
          </a:prstGeom>
          <a:noFill/>
        </p:spPr>
        <p:txBody>
          <a:bodyPr wrap="none" rtlCol="0">
            <a:spAutoFit/>
          </a:bodyPr>
          <a:lstStyle/>
          <a:p>
            <a:r>
              <a:rPr lang="en-US" sz="2400" b="1" dirty="0"/>
              <a:t>End-to-End Data Privacy</a:t>
            </a:r>
          </a:p>
        </p:txBody>
      </p:sp>
      <p:pic>
        <p:nvPicPr>
          <p:cNvPr id="13" name="Picture 12" descr="A black phone symbol in a white circle&#10;&#10;AI-generated content may be incorrect.">
            <a:extLst>
              <a:ext uri="{FF2B5EF4-FFF2-40B4-BE49-F238E27FC236}">
                <a16:creationId xmlns:a16="http://schemas.microsoft.com/office/drawing/2014/main" id="{1D554496-090D-702B-7CBE-B12F1DD15746}"/>
              </a:ext>
            </a:extLst>
          </p:cNvPr>
          <p:cNvPicPr>
            <a:picLocks noChangeAspect="1"/>
          </p:cNvPicPr>
          <p:nvPr/>
        </p:nvPicPr>
        <p:blipFill>
          <a:blip r:embed="rId4"/>
          <a:stretch>
            <a:fillRect/>
          </a:stretch>
        </p:blipFill>
        <p:spPr>
          <a:xfrm>
            <a:off x="952567" y="1699567"/>
            <a:ext cx="1058225" cy="931565"/>
          </a:xfrm>
          <a:prstGeom prst="rect">
            <a:avLst/>
          </a:prstGeom>
        </p:spPr>
      </p:pic>
      <p:pic>
        <p:nvPicPr>
          <p:cNvPr id="15" name="Picture 14" descr="A blue check mark on a shield&#10;&#10;AI-generated content may be incorrect.">
            <a:extLst>
              <a:ext uri="{FF2B5EF4-FFF2-40B4-BE49-F238E27FC236}">
                <a16:creationId xmlns:a16="http://schemas.microsoft.com/office/drawing/2014/main" id="{16057210-2274-EDB4-7B27-141D90057CD8}"/>
              </a:ext>
            </a:extLst>
          </p:cNvPr>
          <p:cNvPicPr>
            <a:picLocks noChangeAspect="1"/>
          </p:cNvPicPr>
          <p:nvPr/>
        </p:nvPicPr>
        <p:blipFill>
          <a:blip r:embed="rId5"/>
          <a:stretch>
            <a:fillRect/>
          </a:stretch>
        </p:blipFill>
        <p:spPr>
          <a:xfrm>
            <a:off x="967090" y="4895905"/>
            <a:ext cx="895350" cy="990197"/>
          </a:xfrm>
          <a:prstGeom prst="rect">
            <a:avLst/>
          </a:prstGeom>
        </p:spPr>
      </p:pic>
      <p:pic>
        <p:nvPicPr>
          <p:cNvPr id="9230" name="Picture 14" descr="serverless line icon">
            <a:extLst>
              <a:ext uri="{FF2B5EF4-FFF2-40B4-BE49-F238E27FC236}">
                <a16:creationId xmlns:a16="http://schemas.microsoft.com/office/drawing/2014/main" id="{0487DDEB-7BBD-45E3-589D-668D9ACFB99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8165" y="2988620"/>
            <a:ext cx="1473200" cy="1473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092400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A64A58-292B-59C4-BE80-16DA111CC48E}"/>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E0FED2A3-3D83-FB8C-C59D-1F1027A4AB2C}"/>
              </a:ext>
            </a:extLst>
          </p:cNvPr>
          <p:cNvSpPr/>
          <p:nvPr/>
        </p:nvSpPr>
        <p:spPr>
          <a:xfrm>
            <a:off x="1" y="269719"/>
            <a:ext cx="8681292" cy="522215"/>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78"/>
            <a:endParaRPr lang="en-US" sz="1351" dirty="0">
              <a:solidFill>
                <a:prstClr val="white"/>
              </a:solidFill>
              <a:latin typeface="Times New Roman" panose="02020603050405020304" pitchFamily="18" charset="0"/>
              <a:cs typeface="Times New Roman" panose="02020603050405020304" pitchFamily="18" charset="0"/>
            </a:endParaRPr>
          </a:p>
        </p:txBody>
      </p:sp>
      <p:pic>
        <p:nvPicPr>
          <p:cNvPr id="9" name="Picture 8" descr="A blue text on a black background&#10;&#10;AI-generated content may be incorrect.">
            <a:extLst>
              <a:ext uri="{FF2B5EF4-FFF2-40B4-BE49-F238E27FC236}">
                <a16:creationId xmlns:a16="http://schemas.microsoft.com/office/drawing/2014/main" id="{4C9A8D48-7E8E-8CE7-6F3C-DD1B0ABDAD70}"/>
              </a:ext>
            </a:extLst>
          </p:cNvPr>
          <p:cNvPicPr>
            <a:picLocks noChangeAspect="1"/>
          </p:cNvPicPr>
          <p:nvPr/>
        </p:nvPicPr>
        <p:blipFill>
          <a:blip r:embed="rId3"/>
          <a:stretch>
            <a:fillRect/>
          </a:stretch>
        </p:blipFill>
        <p:spPr>
          <a:xfrm>
            <a:off x="8681294" y="269719"/>
            <a:ext cx="3393194" cy="522215"/>
          </a:xfrm>
          <a:prstGeom prst="rect">
            <a:avLst/>
          </a:prstGeom>
        </p:spPr>
      </p:pic>
      <p:sp>
        <p:nvSpPr>
          <p:cNvPr id="5" name="TextBox 4">
            <a:extLst>
              <a:ext uri="{FF2B5EF4-FFF2-40B4-BE49-F238E27FC236}">
                <a16:creationId xmlns:a16="http://schemas.microsoft.com/office/drawing/2014/main" id="{D95B8A7F-AE8D-455E-D3AE-D22F49D70707}"/>
              </a:ext>
            </a:extLst>
          </p:cNvPr>
          <p:cNvSpPr txBox="1"/>
          <p:nvPr/>
        </p:nvSpPr>
        <p:spPr>
          <a:xfrm>
            <a:off x="348343" y="361298"/>
            <a:ext cx="6096000" cy="400110"/>
          </a:xfrm>
          <a:prstGeom prst="rect">
            <a:avLst/>
          </a:prstGeom>
          <a:noFill/>
        </p:spPr>
        <p:txBody>
          <a:bodyPr wrap="square">
            <a:spAutoFit/>
          </a:bodyPr>
          <a:lstStyle/>
          <a:p>
            <a:r>
              <a:rPr lang="en-US" sz="2000" b="1" dirty="0">
                <a:solidFill>
                  <a:schemeClr val="bg1"/>
                </a:solidFill>
                <a:latin typeface="Times New Roman" panose="02020603050405020304" pitchFamily="18" charset="0"/>
                <a:cs typeface="Times New Roman" panose="02020603050405020304" pitchFamily="18" charset="0"/>
              </a:rPr>
              <a:t>Vision Ahead</a:t>
            </a:r>
          </a:p>
        </p:txBody>
      </p:sp>
      <p:sp>
        <p:nvSpPr>
          <p:cNvPr id="8" name="TextBox 7">
            <a:extLst>
              <a:ext uri="{FF2B5EF4-FFF2-40B4-BE49-F238E27FC236}">
                <a16:creationId xmlns:a16="http://schemas.microsoft.com/office/drawing/2014/main" id="{EF53877C-8113-4826-3959-9AA41EC63D78}"/>
              </a:ext>
            </a:extLst>
          </p:cNvPr>
          <p:cNvSpPr txBox="1"/>
          <p:nvPr/>
        </p:nvSpPr>
        <p:spPr>
          <a:xfrm>
            <a:off x="1727200" y="1830803"/>
            <a:ext cx="6096000" cy="461665"/>
          </a:xfrm>
          <a:prstGeom prst="rect">
            <a:avLst/>
          </a:prstGeom>
          <a:noFill/>
        </p:spPr>
        <p:txBody>
          <a:bodyPr wrap="square">
            <a:spAutoFit/>
          </a:bodyPr>
          <a:lstStyle/>
          <a:p>
            <a:r>
              <a:rPr lang="en-US" sz="2400" b="1" dirty="0"/>
              <a:t>Campus Health Assistant</a:t>
            </a:r>
          </a:p>
        </p:txBody>
      </p:sp>
      <p:sp>
        <p:nvSpPr>
          <p:cNvPr id="11" name="TextBox 10">
            <a:extLst>
              <a:ext uri="{FF2B5EF4-FFF2-40B4-BE49-F238E27FC236}">
                <a16:creationId xmlns:a16="http://schemas.microsoft.com/office/drawing/2014/main" id="{2DC3D705-A9D2-4364-A324-D37AE96887B4}"/>
              </a:ext>
            </a:extLst>
          </p:cNvPr>
          <p:cNvSpPr txBox="1"/>
          <p:nvPr/>
        </p:nvSpPr>
        <p:spPr>
          <a:xfrm>
            <a:off x="1727200" y="3331338"/>
            <a:ext cx="6096000" cy="461665"/>
          </a:xfrm>
          <a:prstGeom prst="rect">
            <a:avLst/>
          </a:prstGeom>
          <a:noFill/>
        </p:spPr>
        <p:txBody>
          <a:bodyPr wrap="square">
            <a:spAutoFit/>
          </a:bodyPr>
          <a:lstStyle/>
          <a:p>
            <a:r>
              <a:rPr lang="en-US" sz="2400" b="1" dirty="0"/>
              <a:t>Smart Academic Calendar Assistant</a:t>
            </a:r>
          </a:p>
        </p:txBody>
      </p:sp>
      <p:sp>
        <p:nvSpPr>
          <p:cNvPr id="13" name="TextBox 12">
            <a:extLst>
              <a:ext uri="{FF2B5EF4-FFF2-40B4-BE49-F238E27FC236}">
                <a16:creationId xmlns:a16="http://schemas.microsoft.com/office/drawing/2014/main" id="{5C6BA34A-28CF-5F55-78FA-DD7BC03FC6F3}"/>
              </a:ext>
            </a:extLst>
          </p:cNvPr>
          <p:cNvSpPr txBox="1"/>
          <p:nvPr/>
        </p:nvSpPr>
        <p:spPr>
          <a:xfrm>
            <a:off x="1727200" y="4943236"/>
            <a:ext cx="6096000" cy="461665"/>
          </a:xfrm>
          <a:prstGeom prst="rect">
            <a:avLst/>
          </a:prstGeom>
          <a:noFill/>
        </p:spPr>
        <p:txBody>
          <a:bodyPr wrap="square">
            <a:spAutoFit/>
          </a:bodyPr>
          <a:lstStyle/>
          <a:p>
            <a:r>
              <a:rPr lang="en-US" sz="2400" b="1" dirty="0"/>
              <a:t>24/7 Student Helpdesk Chatbot</a:t>
            </a:r>
          </a:p>
        </p:txBody>
      </p:sp>
      <p:pic>
        <p:nvPicPr>
          <p:cNvPr id="10242" name="Picture 2" descr="Chat bot icon. vector">
            <a:extLst>
              <a:ext uri="{FF2B5EF4-FFF2-40B4-BE49-F238E27FC236}">
                <a16:creationId xmlns:a16="http://schemas.microsoft.com/office/drawing/2014/main" id="{42284135-867D-3420-7DAD-3887E68E327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6425" y="4799418"/>
            <a:ext cx="952500" cy="95250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A black and white calendar&#10;&#10;AI-generated content may be incorrect.">
            <a:extLst>
              <a:ext uri="{FF2B5EF4-FFF2-40B4-BE49-F238E27FC236}">
                <a16:creationId xmlns:a16="http://schemas.microsoft.com/office/drawing/2014/main" id="{7D0BE3DA-A45E-29B3-0CC8-149BA7B706C6}"/>
              </a:ext>
            </a:extLst>
          </p:cNvPr>
          <p:cNvPicPr>
            <a:picLocks noChangeAspect="1"/>
          </p:cNvPicPr>
          <p:nvPr/>
        </p:nvPicPr>
        <p:blipFill>
          <a:blip r:embed="rId5"/>
          <a:stretch>
            <a:fillRect/>
          </a:stretch>
        </p:blipFill>
        <p:spPr>
          <a:xfrm>
            <a:off x="520700" y="3011773"/>
            <a:ext cx="1123950" cy="1138739"/>
          </a:xfrm>
          <a:prstGeom prst="rect">
            <a:avLst/>
          </a:prstGeom>
        </p:spPr>
      </p:pic>
      <p:pic>
        <p:nvPicPr>
          <p:cNvPr id="17" name="Picture 16" descr="A black and white icon of hands holding a cross&#10;&#10;AI-generated content may be incorrect.">
            <a:extLst>
              <a:ext uri="{FF2B5EF4-FFF2-40B4-BE49-F238E27FC236}">
                <a16:creationId xmlns:a16="http://schemas.microsoft.com/office/drawing/2014/main" id="{336C1E19-02D4-DBAC-9F48-7DAD52C7569F}"/>
              </a:ext>
            </a:extLst>
          </p:cNvPr>
          <p:cNvPicPr>
            <a:picLocks noChangeAspect="1"/>
          </p:cNvPicPr>
          <p:nvPr/>
        </p:nvPicPr>
        <p:blipFill>
          <a:blip r:embed="rId6"/>
          <a:stretch>
            <a:fillRect/>
          </a:stretch>
        </p:blipFill>
        <p:spPr>
          <a:xfrm>
            <a:off x="472936" y="1342271"/>
            <a:ext cx="1254264" cy="1138740"/>
          </a:xfrm>
          <a:prstGeom prst="rect">
            <a:avLst/>
          </a:prstGeom>
        </p:spPr>
      </p:pic>
    </p:spTree>
    <p:extLst>
      <p:ext uri="{BB962C8B-B14F-4D97-AF65-F5344CB8AC3E}">
        <p14:creationId xmlns:p14="http://schemas.microsoft.com/office/powerpoint/2010/main" val="32062825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3DBB74B-3D11-3FDF-614B-CD8839FF72FF}"/>
              </a:ext>
            </a:extLst>
          </p:cNvPr>
          <p:cNvSpPr/>
          <p:nvPr/>
        </p:nvSpPr>
        <p:spPr>
          <a:xfrm>
            <a:off x="1" y="269719"/>
            <a:ext cx="8681292" cy="522215"/>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78"/>
            <a:endParaRPr lang="en-US" sz="1351">
              <a:solidFill>
                <a:prstClr val="white"/>
              </a:solidFill>
              <a:latin typeface="Times New Roman" panose="02020603050405020304" pitchFamily="18" charset="0"/>
              <a:cs typeface="Times New Roman" panose="02020603050405020304" pitchFamily="18" charset="0"/>
            </a:endParaRPr>
          </a:p>
        </p:txBody>
      </p:sp>
      <p:pic>
        <p:nvPicPr>
          <p:cNvPr id="5" name="Picture 4" descr="A blue text on a black background&#10;&#10;AI-generated content may be incorrect.">
            <a:extLst>
              <a:ext uri="{FF2B5EF4-FFF2-40B4-BE49-F238E27FC236}">
                <a16:creationId xmlns:a16="http://schemas.microsoft.com/office/drawing/2014/main" id="{1E740C3F-FB35-4036-E564-B4F64142FFB1}"/>
              </a:ext>
            </a:extLst>
          </p:cNvPr>
          <p:cNvPicPr>
            <a:picLocks noChangeAspect="1"/>
          </p:cNvPicPr>
          <p:nvPr/>
        </p:nvPicPr>
        <p:blipFill>
          <a:blip r:embed="rId3"/>
          <a:stretch>
            <a:fillRect/>
          </a:stretch>
        </p:blipFill>
        <p:spPr>
          <a:xfrm>
            <a:off x="8681293" y="269719"/>
            <a:ext cx="3510705" cy="522215"/>
          </a:xfrm>
          <a:prstGeom prst="rect">
            <a:avLst/>
          </a:prstGeom>
        </p:spPr>
      </p:pic>
      <p:sp>
        <p:nvSpPr>
          <p:cNvPr id="6" name="TextBox 5">
            <a:extLst>
              <a:ext uri="{FF2B5EF4-FFF2-40B4-BE49-F238E27FC236}">
                <a16:creationId xmlns:a16="http://schemas.microsoft.com/office/drawing/2014/main" id="{9AB3CEFC-9038-9F9D-5D06-F70796FB88B4}"/>
              </a:ext>
            </a:extLst>
          </p:cNvPr>
          <p:cNvSpPr txBox="1"/>
          <p:nvPr/>
        </p:nvSpPr>
        <p:spPr>
          <a:xfrm>
            <a:off x="169644" y="330771"/>
            <a:ext cx="3236784" cy="400110"/>
          </a:xfrm>
          <a:prstGeom prst="rect">
            <a:avLst/>
          </a:prstGeom>
          <a:noFill/>
        </p:spPr>
        <p:txBody>
          <a:bodyPr wrap="none" rtlCol="0">
            <a:spAutoFit/>
          </a:bodyPr>
          <a:lstStyle/>
          <a:p>
            <a:r>
              <a:rPr lang="en-US" sz="2000" b="1" dirty="0">
                <a:solidFill>
                  <a:schemeClr val="bg1"/>
                </a:solidFill>
                <a:latin typeface="Times New Roman" panose="02020603050405020304" pitchFamily="18" charset="0"/>
                <a:cs typeface="Times New Roman" panose="02020603050405020304" pitchFamily="18" charset="0"/>
              </a:rPr>
              <a:t>Key Advantages of AI Voice</a:t>
            </a:r>
          </a:p>
        </p:txBody>
      </p:sp>
      <p:sp>
        <p:nvSpPr>
          <p:cNvPr id="8" name="TextBox 7">
            <a:extLst>
              <a:ext uri="{FF2B5EF4-FFF2-40B4-BE49-F238E27FC236}">
                <a16:creationId xmlns:a16="http://schemas.microsoft.com/office/drawing/2014/main" id="{61E0E1E3-E3BD-9743-07CF-8C945CBC32F5}"/>
              </a:ext>
            </a:extLst>
          </p:cNvPr>
          <p:cNvSpPr txBox="1"/>
          <p:nvPr/>
        </p:nvSpPr>
        <p:spPr>
          <a:xfrm>
            <a:off x="2226752" y="1110350"/>
            <a:ext cx="1851854" cy="369332"/>
          </a:xfrm>
          <a:prstGeom prst="rect">
            <a:avLst/>
          </a:prstGeom>
          <a:noFill/>
        </p:spPr>
        <p:txBody>
          <a:bodyPr wrap="none" rtlCol="0">
            <a:spAutoFit/>
          </a:bodyPr>
          <a:lstStyle/>
          <a:p>
            <a:r>
              <a:rPr lang="en-US" b="1" dirty="0"/>
              <a:t>24/7 Availability</a:t>
            </a:r>
          </a:p>
        </p:txBody>
      </p:sp>
      <p:sp>
        <p:nvSpPr>
          <p:cNvPr id="9" name="TextBox 8">
            <a:extLst>
              <a:ext uri="{FF2B5EF4-FFF2-40B4-BE49-F238E27FC236}">
                <a16:creationId xmlns:a16="http://schemas.microsoft.com/office/drawing/2014/main" id="{142861D7-4CFD-42CD-214C-BA06CDC4C3B3}"/>
              </a:ext>
            </a:extLst>
          </p:cNvPr>
          <p:cNvSpPr txBox="1"/>
          <p:nvPr/>
        </p:nvSpPr>
        <p:spPr>
          <a:xfrm>
            <a:off x="6096000" y="1066903"/>
            <a:ext cx="3227165" cy="369332"/>
          </a:xfrm>
          <a:prstGeom prst="rect">
            <a:avLst/>
          </a:prstGeom>
          <a:noFill/>
        </p:spPr>
        <p:txBody>
          <a:bodyPr wrap="none" rtlCol="0">
            <a:spAutoFit/>
          </a:bodyPr>
          <a:lstStyle/>
          <a:p>
            <a:r>
              <a:rPr lang="en-US" b="1" dirty="0"/>
              <a:t>Consistent Tone and Delivery</a:t>
            </a:r>
          </a:p>
        </p:txBody>
      </p:sp>
      <p:sp>
        <p:nvSpPr>
          <p:cNvPr id="10" name="TextBox 9">
            <a:extLst>
              <a:ext uri="{FF2B5EF4-FFF2-40B4-BE49-F238E27FC236}">
                <a16:creationId xmlns:a16="http://schemas.microsoft.com/office/drawing/2014/main" id="{FFC0EB19-2ADD-A5D5-C67E-0D06931880A3}"/>
              </a:ext>
            </a:extLst>
          </p:cNvPr>
          <p:cNvSpPr txBox="1"/>
          <p:nvPr/>
        </p:nvSpPr>
        <p:spPr>
          <a:xfrm>
            <a:off x="5790469" y="5897873"/>
            <a:ext cx="3540841" cy="369332"/>
          </a:xfrm>
          <a:prstGeom prst="rect">
            <a:avLst/>
          </a:prstGeom>
          <a:noFill/>
        </p:spPr>
        <p:txBody>
          <a:bodyPr wrap="square" rtlCol="0">
            <a:spAutoFit/>
          </a:bodyPr>
          <a:lstStyle/>
          <a:p>
            <a:r>
              <a:rPr lang="en-US" b="1" dirty="0"/>
              <a:t>Unbiased and Non-Manipulative</a:t>
            </a:r>
          </a:p>
        </p:txBody>
      </p:sp>
      <p:sp>
        <p:nvSpPr>
          <p:cNvPr id="11" name="TextBox 10">
            <a:extLst>
              <a:ext uri="{FF2B5EF4-FFF2-40B4-BE49-F238E27FC236}">
                <a16:creationId xmlns:a16="http://schemas.microsoft.com/office/drawing/2014/main" id="{A2DECC6D-EC07-AF72-E2C5-378CBB55D542}"/>
              </a:ext>
            </a:extLst>
          </p:cNvPr>
          <p:cNvSpPr txBox="1"/>
          <p:nvPr/>
        </p:nvSpPr>
        <p:spPr>
          <a:xfrm>
            <a:off x="2183957" y="5883812"/>
            <a:ext cx="1989327" cy="369332"/>
          </a:xfrm>
          <a:prstGeom prst="rect">
            <a:avLst/>
          </a:prstGeom>
          <a:noFill/>
        </p:spPr>
        <p:txBody>
          <a:bodyPr wrap="none" rtlCol="0">
            <a:spAutoFit/>
          </a:bodyPr>
          <a:lstStyle/>
          <a:p>
            <a:r>
              <a:rPr lang="en-US" b="1" dirty="0"/>
              <a:t>Scalable Support</a:t>
            </a:r>
          </a:p>
        </p:txBody>
      </p:sp>
      <p:pic>
        <p:nvPicPr>
          <p:cNvPr id="13" name="Picture 12" descr="A person standing next to a phone&#10;&#10;AI-generated content may be incorrect.">
            <a:extLst>
              <a:ext uri="{FF2B5EF4-FFF2-40B4-BE49-F238E27FC236}">
                <a16:creationId xmlns:a16="http://schemas.microsoft.com/office/drawing/2014/main" id="{98946059-E9F4-BD2C-AD1A-27A10B76D52D}"/>
              </a:ext>
            </a:extLst>
          </p:cNvPr>
          <p:cNvPicPr>
            <a:picLocks noChangeAspect="1"/>
          </p:cNvPicPr>
          <p:nvPr/>
        </p:nvPicPr>
        <p:blipFill>
          <a:blip r:embed="rId4"/>
          <a:stretch>
            <a:fillRect/>
          </a:stretch>
        </p:blipFill>
        <p:spPr>
          <a:xfrm>
            <a:off x="2226752" y="1479682"/>
            <a:ext cx="2758826" cy="2311691"/>
          </a:xfrm>
          <a:prstGeom prst="rect">
            <a:avLst/>
          </a:prstGeom>
        </p:spPr>
      </p:pic>
      <p:pic>
        <p:nvPicPr>
          <p:cNvPr id="15" name="Picture 14" descr="A hand holding a cell phone&#10;&#10;AI-generated content may be incorrect.">
            <a:extLst>
              <a:ext uri="{FF2B5EF4-FFF2-40B4-BE49-F238E27FC236}">
                <a16:creationId xmlns:a16="http://schemas.microsoft.com/office/drawing/2014/main" id="{658953DC-2BA5-377C-5B4D-B74634BCFDD4}"/>
              </a:ext>
            </a:extLst>
          </p:cNvPr>
          <p:cNvPicPr>
            <a:picLocks noChangeAspect="1"/>
          </p:cNvPicPr>
          <p:nvPr/>
        </p:nvPicPr>
        <p:blipFill>
          <a:blip r:embed="rId5"/>
          <a:stretch>
            <a:fillRect/>
          </a:stretch>
        </p:blipFill>
        <p:spPr>
          <a:xfrm>
            <a:off x="4985578" y="1395461"/>
            <a:ext cx="4285726" cy="2393619"/>
          </a:xfrm>
          <a:prstGeom prst="rect">
            <a:avLst/>
          </a:prstGeom>
        </p:spPr>
      </p:pic>
      <p:pic>
        <p:nvPicPr>
          <p:cNvPr id="17" name="Picture 16" descr="A group of men standing around a robot&#10;&#10;AI-generated content may be incorrect.">
            <a:extLst>
              <a:ext uri="{FF2B5EF4-FFF2-40B4-BE49-F238E27FC236}">
                <a16:creationId xmlns:a16="http://schemas.microsoft.com/office/drawing/2014/main" id="{C5E2720F-B159-87C6-8681-1120844DDDA9}"/>
              </a:ext>
            </a:extLst>
          </p:cNvPr>
          <p:cNvPicPr>
            <a:picLocks noChangeAspect="1"/>
          </p:cNvPicPr>
          <p:nvPr/>
        </p:nvPicPr>
        <p:blipFill>
          <a:blip r:embed="rId6"/>
          <a:stretch>
            <a:fillRect/>
          </a:stretch>
        </p:blipFill>
        <p:spPr>
          <a:xfrm>
            <a:off x="6439632" y="3773688"/>
            <a:ext cx="2831672" cy="2126845"/>
          </a:xfrm>
          <a:prstGeom prst="rect">
            <a:avLst/>
          </a:prstGeom>
        </p:spPr>
      </p:pic>
      <p:pic>
        <p:nvPicPr>
          <p:cNvPr id="19" name="Picture 18" descr="A person and person with a robot&#10;&#10;AI-generated content may be incorrect.">
            <a:extLst>
              <a:ext uri="{FF2B5EF4-FFF2-40B4-BE49-F238E27FC236}">
                <a16:creationId xmlns:a16="http://schemas.microsoft.com/office/drawing/2014/main" id="{53F98948-AB42-1976-B171-762802915DB5}"/>
              </a:ext>
            </a:extLst>
          </p:cNvPr>
          <p:cNvPicPr>
            <a:picLocks noChangeAspect="1"/>
          </p:cNvPicPr>
          <p:nvPr/>
        </p:nvPicPr>
        <p:blipFill>
          <a:blip r:embed="rId7"/>
          <a:stretch>
            <a:fillRect/>
          </a:stretch>
        </p:blipFill>
        <p:spPr>
          <a:xfrm>
            <a:off x="2232298" y="3591682"/>
            <a:ext cx="4207334" cy="2308851"/>
          </a:xfrm>
          <a:prstGeom prst="rect">
            <a:avLst/>
          </a:prstGeom>
        </p:spPr>
      </p:pic>
    </p:spTree>
    <p:extLst>
      <p:ext uri="{BB962C8B-B14F-4D97-AF65-F5344CB8AC3E}">
        <p14:creationId xmlns:p14="http://schemas.microsoft.com/office/powerpoint/2010/main" val="23683167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92EE38-19EF-E685-7D63-3A28FADB00FC}"/>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616E7688-C25B-C50B-4209-31B53B70D779}"/>
              </a:ext>
            </a:extLst>
          </p:cNvPr>
          <p:cNvSpPr/>
          <p:nvPr/>
        </p:nvSpPr>
        <p:spPr>
          <a:xfrm>
            <a:off x="0" y="269719"/>
            <a:ext cx="8681292" cy="522215"/>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78"/>
            <a:endParaRPr lang="en-US" sz="1351">
              <a:solidFill>
                <a:prstClr val="white"/>
              </a:solidFill>
              <a:latin typeface="Times New Roman" panose="02020603050405020304" pitchFamily="18" charset="0"/>
              <a:cs typeface="Times New Roman" panose="02020603050405020304" pitchFamily="18" charset="0"/>
            </a:endParaRPr>
          </a:p>
        </p:txBody>
      </p:sp>
      <p:pic>
        <p:nvPicPr>
          <p:cNvPr id="9" name="Picture 8" descr="A blue text on a black background&#10;&#10;AI-generated content may be incorrect.">
            <a:extLst>
              <a:ext uri="{FF2B5EF4-FFF2-40B4-BE49-F238E27FC236}">
                <a16:creationId xmlns:a16="http://schemas.microsoft.com/office/drawing/2014/main" id="{2A163CBC-0AD0-D4F4-7BE9-B2869B10F455}"/>
              </a:ext>
            </a:extLst>
          </p:cNvPr>
          <p:cNvPicPr>
            <a:picLocks noChangeAspect="1"/>
          </p:cNvPicPr>
          <p:nvPr/>
        </p:nvPicPr>
        <p:blipFill>
          <a:blip r:embed="rId5"/>
          <a:stretch>
            <a:fillRect/>
          </a:stretch>
        </p:blipFill>
        <p:spPr>
          <a:xfrm>
            <a:off x="8681293" y="269719"/>
            <a:ext cx="3393194" cy="522215"/>
          </a:xfrm>
          <a:prstGeom prst="rect">
            <a:avLst/>
          </a:prstGeom>
        </p:spPr>
      </p:pic>
      <p:sp>
        <p:nvSpPr>
          <p:cNvPr id="2" name="TextBox 1">
            <a:extLst>
              <a:ext uri="{FF2B5EF4-FFF2-40B4-BE49-F238E27FC236}">
                <a16:creationId xmlns:a16="http://schemas.microsoft.com/office/drawing/2014/main" id="{D4B678F5-2A7A-8D21-DA9C-A3EAE69E4DF1}"/>
              </a:ext>
            </a:extLst>
          </p:cNvPr>
          <p:cNvSpPr txBox="1"/>
          <p:nvPr/>
        </p:nvSpPr>
        <p:spPr>
          <a:xfrm>
            <a:off x="370114" y="330771"/>
            <a:ext cx="2170787" cy="400110"/>
          </a:xfrm>
          <a:prstGeom prst="rect">
            <a:avLst/>
          </a:prstGeom>
          <a:noFill/>
        </p:spPr>
        <p:txBody>
          <a:bodyPr wrap="none" rtlCol="0">
            <a:spAutoFit/>
          </a:bodyPr>
          <a:lstStyle/>
          <a:p>
            <a:r>
              <a:rPr lang="en-US" sz="2000" b="1" dirty="0">
                <a:solidFill>
                  <a:schemeClr val="bg1"/>
                </a:solidFill>
                <a:latin typeface="Times New Roman" panose="02020603050405020304" pitchFamily="18" charset="0"/>
                <a:cs typeface="Times New Roman" panose="02020603050405020304" pitchFamily="18" charset="0"/>
              </a:rPr>
              <a:t>Application Demo</a:t>
            </a:r>
          </a:p>
        </p:txBody>
      </p:sp>
      <p:pic>
        <p:nvPicPr>
          <p:cNvPr id="3" name="demo.mp4">
            <a:hlinkClick r:id="" action="ppaction://media"/>
            <a:extLst>
              <a:ext uri="{FF2B5EF4-FFF2-40B4-BE49-F238E27FC236}">
                <a16:creationId xmlns:a16="http://schemas.microsoft.com/office/drawing/2014/main" id="{7E1C2C11-A5AF-6BDA-A890-88F40162A9E9}"/>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580189" y="977500"/>
            <a:ext cx="11133221" cy="5752164"/>
          </a:xfrm>
          <a:prstGeom prst="rect">
            <a:avLst/>
          </a:prstGeom>
        </p:spPr>
      </p:pic>
    </p:spTree>
    <p:extLst>
      <p:ext uri="{BB962C8B-B14F-4D97-AF65-F5344CB8AC3E}">
        <p14:creationId xmlns:p14="http://schemas.microsoft.com/office/powerpoint/2010/main" val="2648793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111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E5BD44-31BE-9E13-D6D1-DBA78683F887}"/>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E79DA26F-DE5B-BEF5-B83F-107472DC3AE4}"/>
              </a:ext>
            </a:extLst>
          </p:cNvPr>
          <p:cNvSpPr/>
          <p:nvPr/>
        </p:nvSpPr>
        <p:spPr>
          <a:xfrm>
            <a:off x="1" y="269719"/>
            <a:ext cx="8681292" cy="522215"/>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78"/>
            <a:endParaRPr lang="en-US" sz="2400" dirty="0">
              <a:solidFill>
                <a:prstClr val="white"/>
              </a:solidFill>
              <a:latin typeface="Times New Roman" panose="02020603050405020304" pitchFamily="18" charset="0"/>
              <a:cs typeface="Times New Roman" panose="02020603050405020304" pitchFamily="18" charset="0"/>
            </a:endParaRPr>
          </a:p>
        </p:txBody>
      </p:sp>
      <p:pic>
        <p:nvPicPr>
          <p:cNvPr id="9" name="Picture 8" descr="A blue text on a black background&#10;&#10;AI-generated content may be incorrect.">
            <a:extLst>
              <a:ext uri="{FF2B5EF4-FFF2-40B4-BE49-F238E27FC236}">
                <a16:creationId xmlns:a16="http://schemas.microsoft.com/office/drawing/2014/main" id="{E7406E5A-814E-D26C-964D-B4CC7B55BB1A}"/>
              </a:ext>
            </a:extLst>
          </p:cNvPr>
          <p:cNvPicPr>
            <a:picLocks noChangeAspect="1"/>
          </p:cNvPicPr>
          <p:nvPr/>
        </p:nvPicPr>
        <p:blipFill>
          <a:blip r:embed="rId3"/>
          <a:stretch>
            <a:fillRect/>
          </a:stretch>
        </p:blipFill>
        <p:spPr>
          <a:xfrm>
            <a:off x="8681294" y="269719"/>
            <a:ext cx="3393194" cy="522215"/>
          </a:xfrm>
          <a:prstGeom prst="rect">
            <a:avLst/>
          </a:prstGeom>
        </p:spPr>
      </p:pic>
      <p:sp>
        <p:nvSpPr>
          <p:cNvPr id="2" name="TextBox 1">
            <a:extLst>
              <a:ext uri="{FF2B5EF4-FFF2-40B4-BE49-F238E27FC236}">
                <a16:creationId xmlns:a16="http://schemas.microsoft.com/office/drawing/2014/main" id="{CCD0BDBE-24C3-4360-5462-D65051DC6DE3}"/>
              </a:ext>
            </a:extLst>
          </p:cNvPr>
          <p:cNvSpPr txBox="1"/>
          <p:nvPr/>
        </p:nvSpPr>
        <p:spPr>
          <a:xfrm>
            <a:off x="269547" y="269719"/>
            <a:ext cx="1689882" cy="738664"/>
          </a:xfrm>
          <a:prstGeom prst="rect">
            <a:avLst/>
          </a:prstGeom>
          <a:noFill/>
        </p:spPr>
        <p:txBody>
          <a:bodyPr wrap="square" rtlCol="0">
            <a:spAutoFit/>
          </a:bodyPr>
          <a:lstStyle/>
          <a:p>
            <a:r>
              <a:rPr lang="en-US" sz="2400" b="1" dirty="0">
                <a:solidFill>
                  <a:schemeClr val="bg1"/>
                </a:solidFill>
                <a:latin typeface="Times New Roman"/>
                <a:cs typeface="Times New Roman"/>
              </a:rPr>
              <a:t>References</a:t>
            </a:r>
            <a:endParaRPr lang="en-US" sz="2400" dirty="0">
              <a:solidFill>
                <a:prstClr val="white"/>
              </a:solidFill>
              <a:latin typeface="Times New Roman" panose="02020603050405020304" pitchFamily="18" charset="0"/>
              <a:cs typeface="Times New Roman" panose="02020603050405020304" pitchFamily="18" charset="0"/>
            </a:endParaRPr>
          </a:p>
          <a:p>
            <a:endParaRPr lang="en-US" dirty="0"/>
          </a:p>
        </p:txBody>
      </p:sp>
      <p:sp>
        <p:nvSpPr>
          <p:cNvPr id="4" name="TextBox 3">
            <a:extLst>
              <a:ext uri="{FF2B5EF4-FFF2-40B4-BE49-F238E27FC236}">
                <a16:creationId xmlns:a16="http://schemas.microsoft.com/office/drawing/2014/main" id="{B93A7772-3DB1-24B5-B636-E2D000D63870}"/>
              </a:ext>
            </a:extLst>
          </p:cNvPr>
          <p:cNvSpPr txBox="1"/>
          <p:nvPr/>
        </p:nvSpPr>
        <p:spPr>
          <a:xfrm>
            <a:off x="470263" y="1366700"/>
            <a:ext cx="10737668" cy="5078313"/>
          </a:xfrm>
          <a:prstGeom prst="rect">
            <a:avLst/>
          </a:prstGeom>
          <a:noFill/>
        </p:spPr>
        <p:txBody>
          <a:bodyPr wrap="square">
            <a:spAutoFit/>
          </a:bodyPr>
          <a:lstStyle/>
          <a:p>
            <a:pPr marL="285750" indent="-285750">
              <a:buFont typeface="Arial" panose="020B0604020202020204" pitchFamily="34" charset="0"/>
              <a:buChar char="•"/>
            </a:pPr>
            <a:r>
              <a:rPr lang="en-US" dirty="0"/>
              <a:t>Chen, </a:t>
            </a:r>
            <a:r>
              <a:rPr lang="en-US" dirty="0" err="1"/>
              <a:t>Yushen</a:t>
            </a:r>
            <a:r>
              <a:rPr lang="en-US" dirty="0"/>
              <a:t>, Niu, </a:t>
            </a:r>
            <a:r>
              <a:rPr lang="en-US" dirty="0" err="1"/>
              <a:t>Zhikang</a:t>
            </a:r>
            <a:r>
              <a:rPr lang="en-US" dirty="0"/>
              <a:t>, Ma, Ziyang, Deng, </a:t>
            </a:r>
            <a:r>
              <a:rPr lang="en-US" dirty="0" err="1"/>
              <a:t>Keqi</a:t>
            </a:r>
            <a:r>
              <a:rPr lang="en-US" dirty="0"/>
              <a:t>, Wang, Chunhui, Zhao, Jian, Yu, Kai, and Chen, Xie. F5-TTS: A </a:t>
            </a:r>
            <a:r>
              <a:rPr lang="en-US" dirty="0" err="1"/>
              <a:t>Fairytaler</a:t>
            </a:r>
            <a:r>
              <a:rPr lang="en-US" dirty="0"/>
              <a:t> that Fakes Fluent and Faithful Speech with Flow Matching. </a:t>
            </a:r>
            <a:r>
              <a:rPr lang="en-US" dirty="0" err="1"/>
              <a:t>arXiv</a:t>
            </a:r>
            <a:r>
              <a:rPr lang="en-US" dirty="0"/>
              <a:t> preprint arXiv:2410.06885, 2024. </a:t>
            </a:r>
            <a:r>
              <a:rPr lang="en-US" dirty="0">
                <a:hlinkClick r:id="rId4"/>
              </a:rPr>
              <a:t>https://doi.org/10.48550/arXiv.2410.06885</a:t>
            </a:r>
            <a:r>
              <a:rPr lang="en-US" dirty="0"/>
              <a:t>.</a:t>
            </a:r>
            <a:br>
              <a:rPr lang="en-US" dirty="0"/>
            </a:br>
            <a:endParaRPr lang="en-US" dirty="0"/>
          </a:p>
          <a:p>
            <a:pPr marL="285750" indent="-285750">
              <a:buFont typeface="Arial" panose="020B0604020202020204" pitchFamily="34" charset="0"/>
              <a:buChar char="•"/>
            </a:pPr>
            <a:r>
              <a:rPr lang="en-US" dirty="0"/>
              <a:t>Li, </a:t>
            </a:r>
            <a:r>
              <a:rPr lang="en-US" dirty="0" err="1"/>
              <a:t>Yinghao</a:t>
            </a:r>
            <a:r>
              <a:rPr lang="en-US" dirty="0"/>
              <a:t> Aaron, Han, Cong, Raghavan, Vinay S., Mischler, Gavin, and </a:t>
            </a:r>
            <a:r>
              <a:rPr lang="en-US" dirty="0" err="1"/>
              <a:t>Mesgarani</a:t>
            </a:r>
            <a:r>
              <a:rPr lang="en-US" dirty="0"/>
              <a:t>, Nima. StyleTTS 2: Towards Human-Level Text-to-Speech through Style Diffusion and Adversarial Training with Large Speech Language Models. </a:t>
            </a:r>
            <a:r>
              <a:rPr lang="en-US" dirty="0" err="1"/>
              <a:t>arXiv</a:t>
            </a:r>
            <a:r>
              <a:rPr lang="en-US" dirty="0"/>
              <a:t> preprint arXiv:2306.07691, 2023. </a:t>
            </a:r>
            <a:r>
              <a:rPr lang="en-US" dirty="0">
                <a:hlinkClick r:id="rId5"/>
              </a:rPr>
              <a:t>https://doi.org/10.48550/arXiv.2306.07691</a:t>
            </a:r>
            <a:r>
              <a:rPr lang="en-US" dirty="0"/>
              <a: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Kaneko, </a:t>
            </a:r>
            <a:r>
              <a:rPr lang="en-US" dirty="0" err="1"/>
              <a:t>Takuhiro</a:t>
            </a:r>
            <a:r>
              <a:rPr lang="en-US" dirty="0"/>
              <a:t>, Tanaka, Kou, Kameoka, Hirokazu, and Seki, Shogo. </a:t>
            </a:r>
            <a:r>
              <a:rPr lang="en-US" dirty="0" err="1"/>
              <a:t>iSTFT</a:t>
            </a:r>
            <a:r>
              <a:rPr lang="en-US" dirty="0"/>
              <a:t>-Net: Fast and Lightweight Mel-Spectrogram Vocoder Incorporating Inverse Short-Time Fourier Transform. </a:t>
            </a:r>
            <a:r>
              <a:rPr lang="en-US" dirty="0" err="1"/>
              <a:t>arXiv</a:t>
            </a:r>
            <a:r>
              <a:rPr lang="en-US" dirty="0"/>
              <a:t> preprint arXiv:2203.02395, 2022. </a:t>
            </a:r>
            <a:r>
              <a:rPr lang="en-US" dirty="0">
                <a:hlinkClick r:id="rId6"/>
              </a:rPr>
              <a:t>https://doi.org/10.48550/arXiv.2203.02395</a:t>
            </a:r>
            <a:r>
              <a:rPr lang="en-US" dirty="0"/>
              <a: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err="1"/>
              <a:t>Hexgrad</a:t>
            </a:r>
            <a:r>
              <a:rPr lang="en-US" dirty="0"/>
              <a:t>. Kokoro-82M (Revision d8b4fc7). Hugging Face, 2025. DOI: </a:t>
            </a:r>
            <a:r>
              <a:rPr lang="en-US" dirty="0">
                <a:hlinkClick r:id="rId7"/>
              </a:rPr>
              <a:t>https://doi.org/10.57967/hf/4329</a:t>
            </a:r>
            <a:r>
              <a:rPr lang="en-US" dirty="0"/>
              <a: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Radford, Alec, Kim, Jong Wook, Xu, Tao, Brockman, Greg, </a:t>
            </a:r>
            <a:r>
              <a:rPr lang="en-US" dirty="0" err="1"/>
              <a:t>McLeavey</a:t>
            </a:r>
            <a:r>
              <a:rPr lang="en-US" dirty="0"/>
              <a:t>, Christine, and </a:t>
            </a:r>
            <a:r>
              <a:rPr lang="en-US" dirty="0" err="1"/>
              <a:t>Sutskever</a:t>
            </a:r>
            <a:r>
              <a:rPr lang="en-US" dirty="0"/>
              <a:t>, Ilya. Robust Speech Recognition via Large-Scale Weak Supervision. </a:t>
            </a:r>
            <a:r>
              <a:rPr lang="en-US" dirty="0" err="1"/>
              <a:t>arXiv</a:t>
            </a:r>
            <a:r>
              <a:rPr lang="en-US" dirty="0"/>
              <a:t> preprint arXiv:2212.04356, 2022. https://</a:t>
            </a:r>
            <a:r>
              <a:rPr lang="en-US" dirty="0" err="1"/>
              <a:t>doi.org</a:t>
            </a:r>
            <a:r>
              <a:rPr lang="en-US" dirty="0"/>
              <a:t>/10.48550/arXiv.2212.04356.</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149564045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A578D7-A6CF-1B48-84C8-AFB82526B2AE}"/>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DB787A02-3F30-31C3-7671-A0CDAF824A08}"/>
              </a:ext>
            </a:extLst>
          </p:cNvPr>
          <p:cNvSpPr/>
          <p:nvPr/>
        </p:nvSpPr>
        <p:spPr>
          <a:xfrm>
            <a:off x="1" y="269719"/>
            <a:ext cx="8681292" cy="522215"/>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78"/>
            <a:endParaRPr lang="en-US" sz="1351">
              <a:solidFill>
                <a:prstClr val="white"/>
              </a:solidFill>
              <a:latin typeface="Times New Roman" panose="02020603050405020304" pitchFamily="18" charset="0"/>
              <a:cs typeface="Times New Roman" panose="02020603050405020304" pitchFamily="18" charset="0"/>
            </a:endParaRPr>
          </a:p>
        </p:txBody>
      </p:sp>
      <p:pic>
        <p:nvPicPr>
          <p:cNvPr id="9" name="Picture 8" descr="A blue text on a black background&#10;&#10;AI-generated content may be incorrect.">
            <a:extLst>
              <a:ext uri="{FF2B5EF4-FFF2-40B4-BE49-F238E27FC236}">
                <a16:creationId xmlns:a16="http://schemas.microsoft.com/office/drawing/2014/main" id="{0AE37308-3A61-7F59-E44B-9AD543E3F016}"/>
              </a:ext>
            </a:extLst>
          </p:cNvPr>
          <p:cNvPicPr>
            <a:picLocks noChangeAspect="1"/>
          </p:cNvPicPr>
          <p:nvPr/>
        </p:nvPicPr>
        <p:blipFill>
          <a:blip r:embed="rId2"/>
          <a:stretch>
            <a:fillRect/>
          </a:stretch>
        </p:blipFill>
        <p:spPr>
          <a:xfrm>
            <a:off x="8681294" y="269719"/>
            <a:ext cx="3393194" cy="522215"/>
          </a:xfrm>
          <a:prstGeom prst="rect">
            <a:avLst/>
          </a:prstGeom>
        </p:spPr>
      </p:pic>
      <p:sp>
        <p:nvSpPr>
          <p:cNvPr id="2" name="TextBox 1">
            <a:extLst>
              <a:ext uri="{FF2B5EF4-FFF2-40B4-BE49-F238E27FC236}">
                <a16:creationId xmlns:a16="http://schemas.microsoft.com/office/drawing/2014/main" id="{95A96C2D-BF96-FB01-DEE8-7866F7D61A6F}"/>
              </a:ext>
            </a:extLst>
          </p:cNvPr>
          <p:cNvSpPr txBox="1"/>
          <p:nvPr/>
        </p:nvSpPr>
        <p:spPr>
          <a:xfrm>
            <a:off x="278674" y="330269"/>
            <a:ext cx="2613216" cy="461665"/>
          </a:xfrm>
          <a:prstGeom prst="rect">
            <a:avLst/>
          </a:prstGeom>
          <a:noFill/>
        </p:spPr>
        <p:txBody>
          <a:bodyPr wrap="non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Acknowledgement</a:t>
            </a:r>
            <a:endParaRPr lang="en-US" sz="2400" dirty="0"/>
          </a:p>
        </p:txBody>
      </p:sp>
      <p:sp>
        <p:nvSpPr>
          <p:cNvPr id="4" name="TextBox 3">
            <a:extLst>
              <a:ext uri="{FF2B5EF4-FFF2-40B4-BE49-F238E27FC236}">
                <a16:creationId xmlns:a16="http://schemas.microsoft.com/office/drawing/2014/main" id="{8C16FE5D-A649-300C-7412-00A2B04975C2}"/>
              </a:ext>
            </a:extLst>
          </p:cNvPr>
          <p:cNvSpPr txBox="1"/>
          <p:nvPr/>
        </p:nvSpPr>
        <p:spPr>
          <a:xfrm>
            <a:off x="1110343" y="1890117"/>
            <a:ext cx="9971313" cy="3077766"/>
          </a:xfrm>
          <a:prstGeom prst="rect">
            <a:avLst/>
          </a:prstGeom>
          <a:noFill/>
        </p:spPr>
        <p:txBody>
          <a:bodyPr wrap="square">
            <a:spAutoFit/>
          </a:bodyPr>
          <a:lstStyle/>
          <a:p>
            <a:pPr marL="0" indent="0">
              <a:buNone/>
            </a:pPr>
            <a:r>
              <a:rPr lang="en-IN" sz="2800" dirty="0">
                <a:solidFill>
                  <a:srgbClr val="002060"/>
                </a:solidFill>
                <a:cs typeface="Times New Roman" panose="02020603050405020304" pitchFamily="18" charset="0"/>
              </a:rPr>
              <a:t>I would like to express my deepest gratitude to all those who have supported and guided me throughout my master’s journey.</a:t>
            </a:r>
          </a:p>
          <a:p>
            <a:pPr marL="0" indent="0">
              <a:buNone/>
            </a:pPr>
            <a:endParaRPr lang="en-IN" dirty="0">
              <a:solidFill>
                <a:srgbClr val="002060"/>
              </a:solidFill>
              <a:cs typeface="Times New Roman" panose="02020603050405020304" pitchFamily="18" charset="0"/>
            </a:endParaRPr>
          </a:p>
          <a:p>
            <a:pPr marL="0" indent="0">
              <a:buNone/>
            </a:pPr>
            <a:r>
              <a:rPr lang="en-IN" sz="2000" b="1" dirty="0">
                <a:solidFill>
                  <a:srgbClr val="002060"/>
                </a:solidFill>
                <a:cs typeface="Times New Roman" panose="02020603050405020304" pitchFamily="18" charset="0"/>
              </a:rPr>
              <a:t>Advisor: </a:t>
            </a:r>
            <a:r>
              <a:rPr lang="en-IN" sz="2000" dirty="0">
                <a:solidFill>
                  <a:srgbClr val="002060"/>
                </a:solidFill>
                <a:cs typeface="Times New Roman" panose="02020603050405020304" pitchFamily="18" charset="0"/>
              </a:rPr>
              <a:t>Dr. Long Jiao</a:t>
            </a:r>
          </a:p>
          <a:p>
            <a:pPr marL="0" indent="0">
              <a:buNone/>
            </a:pPr>
            <a:r>
              <a:rPr lang="en-IN" sz="2000" b="1" dirty="0">
                <a:solidFill>
                  <a:srgbClr val="002060"/>
                </a:solidFill>
                <a:cs typeface="Times New Roman" panose="02020603050405020304" pitchFamily="18" charset="0"/>
              </a:rPr>
              <a:t>Committee Members: </a:t>
            </a:r>
            <a:r>
              <a:rPr lang="en-IN" sz="2000" dirty="0">
                <a:solidFill>
                  <a:srgbClr val="002060"/>
                </a:solidFill>
                <a:cs typeface="Times New Roman" panose="02020603050405020304" pitchFamily="18" charset="0"/>
              </a:rPr>
              <a:t>Dr. Ashokkumar Patel, Dr. Yuchou Chang</a:t>
            </a:r>
          </a:p>
          <a:p>
            <a:pPr marL="0" indent="0">
              <a:buNone/>
            </a:pPr>
            <a:r>
              <a:rPr lang="en-IN" sz="2000" b="1" dirty="0">
                <a:solidFill>
                  <a:srgbClr val="002060"/>
                </a:solidFill>
                <a:cs typeface="Times New Roman" panose="02020603050405020304" pitchFamily="18" charset="0"/>
              </a:rPr>
              <a:t>Program Director: </a:t>
            </a:r>
            <a:r>
              <a:rPr lang="en-IN" sz="2000" dirty="0">
                <a:solidFill>
                  <a:srgbClr val="002060"/>
                </a:solidFill>
                <a:cs typeface="Times New Roman" panose="02020603050405020304" pitchFamily="18" charset="0"/>
              </a:rPr>
              <a:t>Dr. Ashokkumar Patel</a:t>
            </a:r>
          </a:p>
          <a:p>
            <a:pPr marL="0" indent="0">
              <a:buNone/>
            </a:pPr>
            <a:r>
              <a:rPr lang="en-IN" sz="2000" b="1" dirty="0">
                <a:solidFill>
                  <a:srgbClr val="002060"/>
                </a:solidFill>
                <a:cs typeface="Times New Roman" panose="02020603050405020304" pitchFamily="18" charset="0"/>
              </a:rPr>
              <a:t>Chairperson: </a:t>
            </a:r>
            <a:r>
              <a:rPr lang="en-IN" sz="2000" dirty="0">
                <a:solidFill>
                  <a:srgbClr val="002060"/>
                </a:solidFill>
                <a:cs typeface="Times New Roman" panose="02020603050405020304" pitchFamily="18" charset="0"/>
              </a:rPr>
              <a:t>Dr. Haiping Xu</a:t>
            </a:r>
          </a:p>
          <a:p>
            <a:pPr marL="0" indent="0">
              <a:buNone/>
            </a:pPr>
            <a:r>
              <a:rPr lang="en-IN" sz="2000" b="1" dirty="0">
                <a:solidFill>
                  <a:srgbClr val="002060"/>
                </a:solidFill>
                <a:cs typeface="Times New Roman" panose="02020603050405020304" pitchFamily="18" charset="0"/>
              </a:rPr>
              <a:t>Friends and Family Members: </a:t>
            </a:r>
            <a:r>
              <a:rPr lang="en-IN" sz="2000" dirty="0">
                <a:solidFill>
                  <a:srgbClr val="002060"/>
                </a:solidFill>
                <a:cs typeface="Times New Roman" panose="02020603050405020304" pitchFamily="18" charset="0"/>
              </a:rPr>
              <a:t>Your support has been invaluable.</a:t>
            </a:r>
          </a:p>
          <a:p>
            <a:pPr marL="0" indent="0">
              <a:buNone/>
            </a:pPr>
            <a:r>
              <a:rPr lang="en-IN" sz="2000" b="1" dirty="0">
                <a:solidFill>
                  <a:srgbClr val="002060"/>
                </a:solidFill>
                <a:cs typeface="Times New Roman" panose="02020603050405020304" pitchFamily="18" charset="0"/>
              </a:rPr>
              <a:t>Audience: </a:t>
            </a:r>
            <a:r>
              <a:rPr lang="en-IN" sz="2000" dirty="0">
                <a:solidFill>
                  <a:srgbClr val="002060"/>
                </a:solidFill>
                <a:cs typeface="Times New Roman" panose="02020603050405020304" pitchFamily="18" charset="0"/>
              </a:rPr>
              <a:t>Thank you for your attention and interest.</a:t>
            </a:r>
            <a:endParaRPr lang="en-US" sz="2000" dirty="0">
              <a:solidFill>
                <a:srgbClr val="002060"/>
              </a:solidFill>
              <a:cs typeface="Times New Roman" panose="02020603050405020304" pitchFamily="18" charset="0"/>
            </a:endParaRPr>
          </a:p>
        </p:txBody>
      </p:sp>
    </p:spTree>
    <p:extLst>
      <p:ext uri="{BB962C8B-B14F-4D97-AF65-F5344CB8AC3E}">
        <p14:creationId xmlns:p14="http://schemas.microsoft.com/office/powerpoint/2010/main" val="12524416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6F459D-EEE3-BF0E-F318-8ED6ACD7998D}"/>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E945395C-731F-1C68-4F64-BBA03866800C}"/>
              </a:ext>
            </a:extLst>
          </p:cNvPr>
          <p:cNvSpPr/>
          <p:nvPr/>
        </p:nvSpPr>
        <p:spPr>
          <a:xfrm>
            <a:off x="1" y="269719"/>
            <a:ext cx="8681292" cy="522215"/>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78"/>
            <a:endParaRPr lang="en-US" sz="1351">
              <a:solidFill>
                <a:prstClr val="white"/>
              </a:solidFill>
              <a:latin typeface="Times New Roman" panose="02020603050405020304" pitchFamily="18" charset="0"/>
              <a:cs typeface="Times New Roman" panose="02020603050405020304" pitchFamily="18" charset="0"/>
            </a:endParaRPr>
          </a:p>
        </p:txBody>
      </p:sp>
      <p:pic>
        <p:nvPicPr>
          <p:cNvPr id="9" name="Picture 8" descr="A blue text on a black background&#10;&#10;AI-generated content may be incorrect.">
            <a:extLst>
              <a:ext uri="{FF2B5EF4-FFF2-40B4-BE49-F238E27FC236}">
                <a16:creationId xmlns:a16="http://schemas.microsoft.com/office/drawing/2014/main" id="{40465E78-0DE6-E6EF-DCAE-A17EAA0DC409}"/>
              </a:ext>
            </a:extLst>
          </p:cNvPr>
          <p:cNvPicPr>
            <a:picLocks noChangeAspect="1"/>
          </p:cNvPicPr>
          <p:nvPr/>
        </p:nvPicPr>
        <p:blipFill>
          <a:blip r:embed="rId2"/>
          <a:stretch>
            <a:fillRect/>
          </a:stretch>
        </p:blipFill>
        <p:spPr>
          <a:xfrm>
            <a:off x="8681294" y="269719"/>
            <a:ext cx="3393194" cy="522215"/>
          </a:xfrm>
          <a:prstGeom prst="rect">
            <a:avLst/>
          </a:prstGeom>
        </p:spPr>
      </p:pic>
      <p:sp>
        <p:nvSpPr>
          <p:cNvPr id="2" name="TextBox 1">
            <a:extLst>
              <a:ext uri="{FF2B5EF4-FFF2-40B4-BE49-F238E27FC236}">
                <a16:creationId xmlns:a16="http://schemas.microsoft.com/office/drawing/2014/main" id="{1E5C923E-EAE0-96D3-2E8F-FD2CC189448E}"/>
              </a:ext>
            </a:extLst>
          </p:cNvPr>
          <p:cNvSpPr txBox="1"/>
          <p:nvPr/>
        </p:nvSpPr>
        <p:spPr>
          <a:xfrm>
            <a:off x="217714" y="299993"/>
            <a:ext cx="2058256" cy="461665"/>
          </a:xfrm>
          <a:prstGeom prst="rect">
            <a:avLst/>
          </a:prstGeom>
          <a:noFill/>
        </p:spPr>
        <p:txBody>
          <a:bodyPr wrap="non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Q &amp; A Session</a:t>
            </a:r>
            <a:endParaRPr lang="en-US" sz="2400" dirty="0"/>
          </a:p>
        </p:txBody>
      </p:sp>
      <p:sp>
        <p:nvSpPr>
          <p:cNvPr id="3" name="Content Placeholder 7">
            <a:extLst>
              <a:ext uri="{FF2B5EF4-FFF2-40B4-BE49-F238E27FC236}">
                <a16:creationId xmlns:a16="http://schemas.microsoft.com/office/drawing/2014/main" id="{50C87BA3-5463-03A6-67CB-A75AD3915304}"/>
              </a:ext>
            </a:extLst>
          </p:cNvPr>
          <p:cNvSpPr>
            <a:spLocks noGrp="1"/>
          </p:cNvSpPr>
          <p:nvPr>
            <p:ph idx="1"/>
          </p:nvPr>
        </p:nvSpPr>
        <p:spPr>
          <a:xfrm>
            <a:off x="1501239" y="1682459"/>
            <a:ext cx="5160818" cy="1974273"/>
          </a:xfrm>
        </p:spPr>
        <p:txBody>
          <a:bodyPr anchor="ctr">
            <a:normAutofit/>
          </a:bodyPr>
          <a:lstStyle/>
          <a:p>
            <a:pPr marL="0" indent="0" algn="ctr">
              <a:buNone/>
            </a:pPr>
            <a:r>
              <a:rPr lang="en-US" sz="6000" b="1" dirty="0">
                <a:solidFill>
                  <a:srgbClr val="002060"/>
                </a:solidFill>
              </a:rPr>
              <a:t>THANK YOU!</a:t>
            </a:r>
          </a:p>
        </p:txBody>
      </p:sp>
      <p:sp>
        <p:nvSpPr>
          <p:cNvPr id="4" name="Content Placeholder 7">
            <a:extLst>
              <a:ext uri="{FF2B5EF4-FFF2-40B4-BE49-F238E27FC236}">
                <a16:creationId xmlns:a16="http://schemas.microsoft.com/office/drawing/2014/main" id="{6B04555D-8351-DB9C-A8A3-085742F89E53}"/>
              </a:ext>
            </a:extLst>
          </p:cNvPr>
          <p:cNvSpPr txBox="1">
            <a:spLocks/>
          </p:cNvSpPr>
          <p:nvPr/>
        </p:nvSpPr>
        <p:spPr>
          <a:xfrm>
            <a:off x="5029451" y="3673281"/>
            <a:ext cx="6477000" cy="1974273"/>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Times New Roman" panose="02020603050405020304" pitchFamily="18" charset="0"/>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imes New Roman" panose="02020603050405020304" pitchFamily="18" charset="0"/>
                <a:ea typeface="+mn-ea"/>
                <a:cs typeface="Times New Roman" panose="02020603050405020304" pitchFamily="18"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imes New Roman" panose="02020603050405020304" pitchFamily="18" charset="0"/>
                <a:ea typeface="+mn-ea"/>
                <a:cs typeface="Times New Roman" panose="02020603050405020304" pitchFamily="18"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4400" b="1" dirty="0">
                <a:solidFill>
                  <a:srgbClr val="002060"/>
                </a:solidFill>
              </a:rPr>
              <a:t>Open to Questions</a:t>
            </a:r>
          </a:p>
        </p:txBody>
      </p:sp>
    </p:spTree>
    <p:extLst>
      <p:ext uri="{BB962C8B-B14F-4D97-AF65-F5344CB8AC3E}">
        <p14:creationId xmlns:p14="http://schemas.microsoft.com/office/powerpoint/2010/main" val="9836851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6A3DC1-0059-F183-C5E5-7CE4D5A05B8D}"/>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510E6716-2BE8-FA8A-EC2A-B58A4466C991}"/>
              </a:ext>
            </a:extLst>
          </p:cNvPr>
          <p:cNvSpPr/>
          <p:nvPr/>
        </p:nvSpPr>
        <p:spPr>
          <a:xfrm>
            <a:off x="1" y="269719"/>
            <a:ext cx="8681292" cy="522215"/>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78"/>
            <a:endParaRPr lang="en-US" sz="1351">
              <a:solidFill>
                <a:prstClr val="white"/>
              </a:solidFill>
              <a:latin typeface="Times New Roman" panose="02020603050405020304" pitchFamily="18" charset="0"/>
              <a:cs typeface="Times New Roman" panose="02020603050405020304" pitchFamily="18" charset="0"/>
            </a:endParaRPr>
          </a:p>
        </p:txBody>
      </p:sp>
      <p:pic>
        <p:nvPicPr>
          <p:cNvPr id="9" name="Picture 8" descr="A blue text on a black background&#10;&#10;AI-generated content may be incorrect.">
            <a:extLst>
              <a:ext uri="{FF2B5EF4-FFF2-40B4-BE49-F238E27FC236}">
                <a16:creationId xmlns:a16="http://schemas.microsoft.com/office/drawing/2014/main" id="{7ADA1847-53D3-9684-F91B-38E80B3A4555}"/>
              </a:ext>
            </a:extLst>
          </p:cNvPr>
          <p:cNvPicPr>
            <a:picLocks noChangeAspect="1"/>
          </p:cNvPicPr>
          <p:nvPr/>
        </p:nvPicPr>
        <p:blipFill>
          <a:blip r:embed="rId3"/>
          <a:stretch>
            <a:fillRect/>
          </a:stretch>
        </p:blipFill>
        <p:spPr>
          <a:xfrm>
            <a:off x="8681294" y="269719"/>
            <a:ext cx="3393194" cy="522215"/>
          </a:xfrm>
          <a:prstGeom prst="rect">
            <a:avLst/>
          </a:prstGeom>
        </p:spPr>
      </p:pic>
      <p:sp>
        <p:nvSpPr>
          <p:cNvPr id="2" name="TextBox 1">
            <a:extLst>
              <a:ext uri="{FF2B5EF4-FFF2-40B4-BE49-F238E27FC236}">
                <a16:creationId xmlns:a16="http://schemas.microsoft.com/office/drawing/2014/main" id="{6941DBD2-575A-8506-FB43-717877C5FED6}"/>
              </a:ext>
            </a:extLst>
          </p:cNvPr>
          <p:cNvSpPr txBox="1"/>
          <p:nvPr/>
        </p:nvSpPr>
        <p:spPr>
          <a:xfrm>
            <a:off x="309159" y="330269"/>
            <a:ext cx="3385029" cy="400110"/>
          </a:xfrm>
          <a:prstGeom prst="rect">
            <a:avLst/>
          </a:prstGeom>
          <a:noFill/>
        </p:spPr>
        <p:txBody>
          <a:bodyPr wrap="none" rtlCol="0">
            <a:spAutoFit/>
          </a:bodyPr>
          <a:lstStyle/>
          <a:p>
            <a:r>
              <a:rPr lang="en-US" sz="2000" b="1" dirty="0">
                <a:solidFill>
                  <a:schemeClr val="bg1"/>
                </a:solidFill>
                <a:latin typeface="Times New Roman" panose="02020603050405020304" pitchFamily="18" charset="0"/>
                <a:cs typeface="Times New Roman" panose="02020603050405020304" pitchFamily="18" charset="0"/>
              </a:rPr>
              <a:t>Voice Assistants in Education</a:t>
            </a:r>
          </a:p>
        </p:txBody>
      </p:sp>
      <p:sp>
        <p:nvSpPr>
          <p:cNvPr id="5" name="TextBox 4">
            <a:extLst>
              <a:ext uri="{FF2B5EF4-FFF2-40B4-BE49-F238E27FC236}">
                <a16:creationId xmlns:a16="http://schemas.microsoft.com/office/drawing/2014/main" id="{13C1F2A8-B56F-E201-97E0-86AAFD1B2002}"/>
              </a:ext>
            </a:extLst>
          </p:cNvPr>
          <p:cNvSpPr txBox="1"/>
          <p:nvPr/>
        </p:nvSpPr>
        <p:spPr>
          <a:xfrm>
            <a:off x="2499147" y="2313519"/>
            <a:ext cx="2961853" cy="624979"/>
          </a:xfrm>
          <a:prstGeom prst="rect">
            <a:avLst/>
          </a:prstGeom>
          <a:noFill/>
        </p:spPr>
        <p:txBody>
          <a:bodyPr wrap="square">
            <a:spAutoFit/>
          </a:bodyPr>
          <a:lstStyle/>
          <a:p>
            <a:pPr>
              <a:lnSpc>
                <a:spcPct val="200000"/>
              </a:lnSpc>
            </a:pPr>
            <a:r>
              <a:rPr lang="en-US" sz="2000" b="1" dirty="0"/>
              <a:t>Promoting Accessibility</a:t>
            </a:r>
          </a:p>
        </p:txBody>
      </p:sp>
      <p:sp>
        <p:nvSpPr>
          <p:cNvPr id="8" name="TextBox 7">
            <a:extLst>
              <a:ext uri="{FF2B5EF4-FFF2-40B4-BE49-F238E27FC236}">
                <a16:creationId xmlns:a16="http://schemas.microsoft.com/office/drawing/2014/main" id="{95C39127-28C8-DB9B-A093-8E76FD59C47D}"/>
              </a:ext>
            </a:extLst>
          </p:cNvPr>
          <p:cNvSpPr txBox="1"/>
          <p:nvPr/>
        </p:nvSpPr>
        <p:spPr>
          <a:xfrm>
            <a:off x="6547695" y="2431153"/>
            <a:ext cx="2730499" cy="707886"/>
          </a:xfrm>
          <a:prstGeom prst="rect">
            <a:avLst/>
          </a:prstGeom>
          <a:noFill/>
        </p:spPr>
        <p:txBody>
          <a:bodyPr wrap="square">
            <a:spAutoFit/>
          </a:bodyPr>
          <a:lstStyle/>
          <a:p>
            <a:r>
              <a:rPr lang="en-US" sz="2000" b="1" dirty="0"/>
              <a:t>Enhancing Real-Time Support</a:t>
            </a:r>
          </a:p>
        </p:txBody>
      </p:sp>
      <p:sp>
        <p:nvSpPr>
          <p:cNvPr id="11" name="TextBox 10">
            <a:extLst>
              <a:ext uri="{FF2B5EF4-FFF2-40B4-BE49-F238E27FC236}">
                <a16:creationId xmlns:a16="http://schemas.microsoft.com/office/drawing/2014/main" id="{EA59C78F-C983-0D0B-8023-0BD9CDD29D29}"/>
              </a:ext>
            </a:extLst>
          </p:cNvPr>
          <p:cNvSpPr txBox="1"/>
          <p:nvPr/>
        </p:nvSpPr>
        <p:spPr>
          <a:xfrm>
            <a:off x="6619675" y="5279740"/>
            <a:ext cx="2857278" cy="707886"/>
          </a:xfrm>
          <a:prstGeom prst="rect">
            <a:avLst/>
          </a:prstGeom>
          <a:noFill/>
        </p:spPr>
        <p:txBody>
          <a:bodyPr wrap="square">
            <a:spAutoFit/>
          </a:bodyPr>
          <a:lstStyle/>
          <a:p>
            <a:r>
              <a:rPr lang="en-US" sz="2000" b="1" dirty="0"/>
              <a:t>Streamlining Learning and Engagement</a:t>
            </a:r>
          </a:p>
        </p:txBody>
      </p:sp>
      <p:sp>
        <p:nvSpPr>
          <p:cNvPr id="13" name="TextBox 12">
            <a:extLst>
              <a:ext uri="{FF2B5EF4-FFF2-40B4-BE49-F238E27FC236}">
                <a16:creationId xmlns:a16="http://schemas.microsoft.com/office/drawing/2014/main" id="{46A61C49-CA0A-BE76-9555-F6DFEA0D4609}"/>
              </a:ext>
            </a:extLst>
          </p:cNvPr>
          <p:cNvSpPr txBox="1"/>
          <p:nvPr/>
        </p:nvSpPr>
        <p:spPr>
          <a:xfrm>
            <a:off x="2499147" y="5241607"/>
            <a:ext cx="2745953" cy="707886"/>
          </a:xfrm>
          <a:prstGeom prst="rect">
            <a:avLst/>
          </a:prstGeom>
          <a:noFill/>
        </p:spPr>
        <p:txBody>
          <a:bodyPr wrap="square">
            <a:spAutoFit/>
          </a:bodyPr>
          <a:lstStyle/>
          <a:p>
            <a:r>
              <a:rPr lang="en-US" sz="2000" b="1" dirty="0"/>
              <a:t>Reducing Administrative Load</a:t>
            </a:r>
            <a:endParaRPr lang="en-US" sz="2000" dirty="0"/>
          </a:p>
        </p:txBody>
      </p:sp>
      <p:pic>
        <p:nvPicPr>
          <p:cNvPr id="15" name="Picture 14" descr="A person wearing a headset and a phone&#10;&#10;AI-generated content may be incorrect.">
            <a:extLst>
              <a:ext uri="{FF2B5EF4-FFF2-40B4-BE49-F238E27FC236}">
                <a16:creationId xmlns:a16="http://schemas.microsoft.com/office/drawing/2014/main" id="{81A65325-9336-8000-6CD6-27A472435552}"/>
              </a:ext>
            </a:extLst>
          </p:cNvPr>
          <p:cNvPicPr>
            <a:picLocks noChangeAspect="1"/>
          </p:cNvPicPr>
          <p:nvPr/>
        </p:nvPicPr>
        <p:blipFill>
          <a:blip r:embed="rId4"/>
          <a:stretch>
            <a:fillRect/>
          </a:stretch>
        </p:blipFill>
        <p:spPr>
          <a:xfrm>
            <a:off x="6979495" y="1225560"/>
            <a:ext cx="1187450" cy="1273449"/>
          </a:xfrm>
          <a:prstGeom prst="rect">
            <a:avLst/>
          </a:prstGeom>
        </p:spPr>
      </p:pic>
      <p:pic>
        <p:nvPicPr>
          <p:cNvPr id="17" name="Picture 16" descr="A person reading a book&#10;&#10;AI-generated content may be incorrect.">
            <a:extLst>
              <a:ext uri="{FF2B5EF4-FFF2-40B4-BE49-F238E27FC236}">
                <a16:creationId xmlns:a16="http://schemas.microsoft.com/office/drawing/2014/main" id="{53C17BAB-914A-CD27-EE90-346869E879BE}"/>
              </a:ext>
            </a:extLst>
          </p:cNvPr>
          <p:cNvPicPr>
            <a:picLocks noChangeAspect="1"/>
          </p:cNvPicPr>
          <p:nvPr/>
        </p:nvPicPr>
        <p:blipFill>
          <a:blip r:embed="rId5"/>
          <a:stretch>
            <a:fillRect/>
          </a:stretch>
        </p:blipFill>
        <p:spPr>
          <a:xfrm>
            <a:off x="6979495" y="3798993"/>
            <a:ext cx="1669206" cy="1480747"/>
          </a:xfrm>
          <a:prstGeom prst="rect">
            <a:avLst/>
          </a:prstGeom>
        </p:spPr>
      </p:pic>
      <p:pic>
        <p:nvPicPr>
          <p:cNvPr id="19" name="Picture 18" descr="A person with a clipboard and a checklist&#10;&#10;AI-generated content may be incorrect.">
            <a:extLst>
              <a:ext uri="{FF2B5EF4-FFF2-40B4-BE49-F238E27FC236}">
                <a16:creationId xmlns:a16="http://schemas.microsoft.com/office/drawing/2014/main" id="{27DD2717-5BF2-E065-9E7A-725D63B3B8E6}"/>
              </a:ext>
            </a:extLst>
          </p:cNvPr>
          <p:cNvPicPr>
            <a:picLocks noChangeAspect="1"/>
          </p:cNvPicPr>
          <p:nvPr/>
        </p:nvPicPr>
        <p:blipFill>
          <a:blip r:embed="rId6"/>
          <a:stretch>
            <a:fillRect/>
          </a:stretch>
        </p:blipFill>
        <p:spPr>
          <a:xfrm>
            <a:off x="2900438" y="3630047"/>
            <a:ext cx="1587500" cy="1660071"/>
          </a:xfrm>
          <a:prstGeom prst="rect">
            <a:avLst/>
          </a:prstGeom>
        </p:spPr>
      </p:pic>
      <p:pic>
        <p:nvPicPr>
          <p:cNvPr id="21" name="Picture 20" descr="A person in a wheelchair with a wifi symbol&#10;&#10;AI-generated content may be incorrect.">
            <a:extLst>
              <a:ext uri="{FF2B5EF4-FFF2-40B4-BE49-F238E27FC236}">
                <a16:creationId xmlns:a16="http://schemas.microsoft.com/office/drawing/2014/main" id="{8094DE60-E45A-84A8-400A-DA533D020482}"/>
              </a:ext>
            </a:extLst>
          </p:cNvPr>
          <p:cNvPicPr>
            <a:picLocks noChangeAspect="1"/>
          </p:cNvPicPr>
          <p:nvPr/>
        </p:nvPicPr>
        <p:blipFill>
          <a:blip r:embed="rId7"/>
          <a:stretch>
            <a:fillRect/>
          </a:stretch>
        </p:blipFill>
        <p:spPr>
          <a:xfrm>
            <a:off x="3356929" y="1295284"/>
            <a:ext cx="1131009" cy="1344922"/>
          </a:xfrm>
          <a:prstGeom prst="rect">
            <a:avLst/>
          </a:prstGeom>
        </p:spPr>
      </p:pic>
    </p:spTree>
    <p:extLst>
      <p:ext uri="{BB962C8B-B14F-4D97-AF65-F5344CB8AC3E}">
        <p14:creationId xmlns:p14="http://schemas.microsoft.com/office/powerpoint/2010/main" val="22970626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alpha val="90000"/>
          </a:schemeClr>
        </a:solidFill>
        <a:effectLst/>
      </p:bgPr>
    </p:bg>
    <p:spTree>
      <p:nvGrpSpPr>
        <p:cNvPr id="1" name="">
          <a:extLst>
            <a:ext uri="{FF2B5EF4-FFF2-40B4-BE49-F238E27FC236}">
              <a16:creationId xmlns:a16="http://schemas.microsoft.com/office/drawing/2014/main" id="{30CA0F30-CA08-1986-BEFE-8A10CB26FD8C}"/>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B05B01BA-BCF3-CF8F-0384-E381FD1639B2}"/>
              </a:ext>
            </a:extLst>
          </p:cNvPr>
          <p:cNvSpPr/>
          <p:nvPr/>
        </p:nvSpPr>
        <p:spPr>
          <a:xfrm>
            <a:off x="1" y="269719"/>
            <a:ext cx="8681292" cy="522215"/>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78"/>
            <a:endParaRPr lang="en-US" sz="1351">
              <a:solidFill>
                <a:prstClr val="white"/>
              </a:solidFill>
              <a:latin typeface="Times New Roman" panose="02020603050405020304" pitchFamily="18" charset="0"/>
              <a:cs typeface="Times New Roman" panose="02020603050405020304" pitchFamily="18" charset="0"/>
            </a:endParaRPr>
          </a:p>
        </p:txBody>
      </p:sp>
      <p:pic>
        <p:nvPicPr>
          <p:cNvPr id="9" name="Picture 8" descr="A blue text on a black background&#10;&#10;AI-generated content may be incorrect.">
            <a:extLst>
              <a:ext uri="{FF2B5EF4-FFF2-40B4-BE49-F238E27FC236}">
                <a16:creationId xmlns:a16="http://schemas.microsoft.com/office/drawing/2014/main" id="{F455F328-C4C9-B83E-FEEC-A6C8CAC8C761}"/>
              </a:ext>
            </a:extLst>
          </p:cNvPr>
          <p:cNvPicPr>
            <a:picLocks noChangeAspect="1"/>
          </p:cNvPicPr>
          <p:nvPr/>
        </p:nvPicPr>
        <p:blipFill>
          <a:blip r:embed="rId3"/>
          <a:stretch>
            <a:fillRect/>
          </a:stretch>
        </p:blipFill>
        <p:spPr>
          <a:xfrm>
            <a:off x="8681294" y="269719"/>
            <a:ext cx="3393194" cy="522215"/>
          </a:xfrm>
          <a:prstGeom prst="rect">
            <a:avLst/>
          </a:prstGeom>
        </p:spPr>
      </p:pic>
      <p:sp>
        <p:nvSpPr>
          <p:cNvPr id="3" name="TextBox 2">
            <a:extLst>
              <a:ext uri="{FF2B5EF4-FFF2-40B4-BE49-F238E27FC236}">
                <a16:creationId xmlns:a16="http://schemas.microsoft.com/office/drawing/2014/main" id="{AA5FCFFC-62C4-BA9E-A298-0DE872A84F7A}"/>
              </a:ext>
            </a:extLst>
          </p:cNvPr>
          <p:cNvSpPr txBox="1"/>
          <p:nvPr/>
        </p:nvSpPr>
        <p:spPr>
          <a:xfrm>
            <a:off x="169644" y="330771"/>
            <a:ext cx="6148799" cy="400110"/>
          </a:xfrm>
          <a:prstGeom prst="rect">
            <a:avLst/>
          </a:prstGeom>
          <a:noFill/>
        </p:spPr>
        <p:txBody>
          <a:bodyPr wrap="none" rtlCol="0">
            <a:spAutoFit/>
          </a:bodyPr>
          <a:lstStyle/>
          <a:p>
            <a:r>
              <a:rPr lang="en-US" sz="2000" b="1" dirty="0">
                <a:solidFill>
                  <a:schemeClr val="bg1"/>
                </a:solidFill>
                <a:latin typeface="Times New Roman" panose="02020603050405020304" pitchFamily="18" charset="0"/>
                <a:cs typeface="Times New Roman" panose="02020603050405020304" pitchFamily="18" charset="0"/>
              </a:rPr>
              <a:t>Challenges with Existing Voice Assistants in Education</a:t>
            </a:r>
          </a:p>
        </p:txBody>
      </p:sp>
      <p:sp>
        <p:nvSpPr>
          <p:cNvPr id="8" name="TextBox 7">
            <a:extLst>
              <a:ext uri="{FF2B5EF4-FFF2-40B4-BE49-F238E27FC236}">
                <a16:creationId xmlns:a16="http://schemas.microsoft.com/office/drawing/2014/main" id="{3B8E6B58-89E4-A94B-C34D-A7CD93DC2B46}"/>
              </a:ext>
            </a:extLst>
          </p:cNvPr>
          <p:cNvSpPr txBox="1"/>
          <p:nvPr/>
        </p:nvSpPr>
        <p:spPr>
          <a:xfrm>
            <a:off x="2649305" y="2709126"/>
            <a:ext cx="3048000" cy="646331"/>
          </a:xfrm>
          <a:prstGeom prst="rect">
            <a:avLst/>
          </a:prstGeom>
          <a:noFill/>
        </p:spPr>
        <p:txBody>
          <a:bodyPr wrap="square">
            <a:spAutoFit/>
          </a:bodyPr>
          <a:lstStyle/>
          <a:p>
            <a:r>
              <a:rPr lang="en-US" b="1" dirty="0">
                <a:solidFill>
                  <a:schemeClr val="accent1">
                    <a:lumMod val="75000"/>
                  </a:schemeClr>
                </a:solidFill>
              </a:rPr>
              <a:t>Not Adaptable to University-Specific Queries</a:t>
            </a:r>
          </a:p>
        </p:txBody>
      </p:sp>
      <p:sp>
        <p:nvSpPr>
          <p:cNvPr id="11" name="TextBox 10">
            <a:extLst>
              <a:ext uri="{FF2B5EF4-FFF2-40B4-BE49-F238E27FC236}">
                <a16:creationId xmlns:a16="http://schemas.microsoft.com/office/drawing/2014/main" id="{F89D189F-E386-B126-AB48-6F9DC4FD107C}"/>
              </a:ext>
            </a:extLst>
          </p:cNvPr>
          <p:cNvSpPr txBox="1"/>
          <p:nvPr/>
        </p:nvSpPr>
        <p:spPr>
          <a:xfrm>
            <a:off x="2664350" y="4949483"/>
            <a:ext cx="2679700" cy="646331"/>
          </a:xfrm>
          <a:prstGeom prst="rect">
            <a:avLst/>
          </a:prstGeom>
          <a:noFill/>
        </p:spPr>
        <p:txBody>
          <a:bodyPr wrap="square">
            <a:spAutoFit/>
          </a:bodyPr>
          <a:lstStyle/>
          <a:p>
            <a:r>
              <a:rPr lang="en-US" b="1" dirty="0">
                <a:solidFill>
                  <a:schemeClr val="accent1">
                    <a:lumMod val="75000"/>
                  </a:schemeClr>
                </a:solidFill>
              </a:rPr>
              <a:t>Speech-to-Speech Models Are Inflexible</a:t>
            </a:r>
          </a:p>
        </p:txBody>
      </p:sp>
      <p:sp>
        <p:nvSpPr>
          <p:cNvPr id="13" name="TextBox 12">
            <a:extLst>
              <a:ext uri="{FF2B5EF4-FFF2-40B4-BE49-F238E27FC236}">
                <a16:creationId xmlns:a16="http://schemas.microsoft.com/office/drawing/2014/main" id="{A4B70F03-F96F-9235-6E67-F188D26012FA}"/>
              </a:ext>
            </a:extLst>
          </p:cNvPr>
          <p:cNvSpPr txBox="1"/>
          <p:nvPr/>
        </p:nvSpPr>
        <p:spPr>
          <a:xfrm>
            <a:off x="6001593" y="4957157"/>
            <a:ext cx="2679700" cy="646331"/>
          </a:xfrm>
          <a:prstGeom prst="rect">
            <a:avLst/>
          </a:prstGeom>
          <a:noFill/>
        </p:spPr>
        <p:txBody>
          <a:bodyPr wrap="square">
            <a:spAutoFit/>
          </a:bodyPr>
          <a:lstStyle/>
          <a:p>
            <a:r>
              <a:rPr lang="en-US" b="1" dirty="0">
                <a:solidFill>
                  <a:schemeClr val="accent1">
                    <a:lumMod val="75000"/>
                  </a:schemeClr>
                </a:solidFill>
              </a:rPr>
              <a:t>No Modular, Real-Time Voice Interaction Tools</a:t>
            </a:r>
          </a:p>
        </p:txBody>
      </p:sp>
      <p:sp>
        <p:nvSpPr>
          <p:cNvPr id="17" name="TextBox 16">
            <a:extLst>
              <a:ext uri="{FF2B5EF4-FFF2-40B4-BE49-F238E27FC236}">
                <a16:creationId xmlns:a16="http://schemas.microsoft.com/office/drawing/2014/main" id="{1F8A7922-C643-339C-D7A4-8A565ACCCF79}"/>
              </a:ext>
            </a:extLst>
          </p:cNvPr>
          <p:cNvSpPr txBox="1"/>
          <p:nvPr/>
        </p:nvSpPr>
        <p:spPr>
          <a:xfrm>
            <a:off x="6096000" y="2709126"/>
            <a:ext cx="3238500" cy="646331"/>
          </a:xfrm>
          <a:prstGeom prst="rect">
            <a:avLst/>
          </a:prstGeom>
          <a:noFill/>
        </p:spPr>
        <p:txBody>
          <a:bodyPr wrap="square">
            <a:spAutoFit/>
          </a:bodyPr>
          <a:lstStyle/>
          <a:p>
            <a:r>
              <a:rPr lang="en-US" b="1" dirty="0">
                <a:solidFill>
                  <a:schemeClr val="accent1">
                    <a:lumMod val="75000"/>
                  </a:schemeClr>
                </a:solidFill>
              </a:rPr>
              <a:t>Generic, Non-Contextual Responses</a:t>
            </a:r>
          </a:p>
        </p:txBody>
      </p:sp>
      <p:pic>
        <p:nvPicPr>
          <p:cNvPr id="19" name="Picture 18" descr="A black graduation cap with a tassel&#10;&#10;AI-generated content may be incorrect.">
            <a:extLst>
              <a:ext uri="{FF2B5EF4-FFF2-40B4-BE49-F238E27FC236}">
                <a16:creationId xmlns:a16="http://schemas.microsoft.com/office/drawing/2014/main" id="{EC477E75-1A9B-882A-FD47-EA52F2B02BFE}"/>
              </a:ext>
            </a:extLst>
          </p:cNvPr>
          <p:cNvPicPr>
            <a:picLocks noChangeAspect="1"/>
          </p:cNvPicPr>
          <p:nvPr/>
        </p:nvPicPr>
        <p:blipFill>
          <a:blip r:embed="rId4"/>
          <a:stretch>
            <a:fillRect/>
          </a:stretch>
        </p:blipFill>
        <p:spPr>
          <a:xfrm>
            <a:off x="3378088" y="1540210"/>
            <a:ext cx="1523361" cy="1168916"/>
          </a:xfrm>
          <a:prstGeom prst="rect">
            <a:avLst/>
          </a:prstGeom>
        </p:spPr>
      </p:pic>
      <p:pic>
        <p:nvPicPr>
          <p:cNvPr id="21" name="Picture 20" descr="A black chat bubble with three dots&#10;&#10;AI-generated content may be incorrect.">
            <a:extLst>
              <a:ext uri="{FF2B5EF4-FFF2-40B4-BE49-F238E27FC236}">
                <a16:creationId xmlns:a16="http://schemas.microsoft.com/office/drawing/2014/main" id="{AD09DEEE-1E8C-6B69-5122-21E2213B49B2}"/>
              </a:ext>
            </a:extLst>
          </p:cNvPr>
          <p:cNvPicPr>
            <a:picLocks noChangeAspect="1"/>
          </p:cNvPicPr>
          <p:nvPr/>
        </p:nvPicPr>
        <p:blipFill>
          <a:blip r:embed="rId5"/>
          <a:stretch>
            <a:fillRect/>
          </a:stretch>
        </p:blipFill>
        <p:spPr>
          <a:xfrm>
            <a:off x="6563046" y="1456362"/>
            <a:ext cx="1523361" cy="1258825"/>
          </a:xfrm>
          <a:prstGeom prst="rect">
            <a:avLst/>
          </a:prstGeom>
        </p:spPr>
      </p:pic>
      <p:pic>
        <p:nvPicPr>
          <p:cNvPr id="23" name="Picture 22" descr="A black silhouette of two heads with arrows&#10;&#10;AI-generated content may be incorrect.">
            <a:extLst>
              <a:ext uri="{FF2B5EF4-FFF2-40B4-BE49-F238E27FC236}">
                <a16:creationId xmlns:a16="http://schemas.microsoft.com/office/drawing/2014/main" id="{688E5FE3-A9B0-BBE2-8CD1-C69A5DFDE0C6}"/>
              </a:ext>
            </a:extLst>
          </p:cNvPr>
          <p:cNvPicPr>
            <a:picLocks noChangeAspect="1"/>
          </p:cNvPicPr>
          <p:nvPr/>
        </p:nvPicPr>
        <p:blipFill>
          <a:blip r:embed="rId6"/>
          <a:stretch>
            <a:fillRect/>
          </a:stretch>
        </p:blipFill>
        <p:spPr>
          <a:xfrm>
            <a:off x="3292043" y="3836738"/>
            <a:ext cx="1695450" cy="1058485"/>
          </a:xfrm>
          <a:prstGeom prst="rect">
            <a:avLst/>
          </a:prstGeom>
        </p:spPr>
      </p:pic>
      <p:pic>
        <p:nvPicPr>
          <p:cNvPr id="25" name="Picture 24" descr="A black puzzle pieces with missing pieces&#10;&#10;AI-generated content may be incorrect.">
            <a:extLst>
              <a:ext uri="{FF2B5EF4-FFF2-40B4-BE49-F238E27FC236}">
                <a16:creationId xmlns:a16="http://schemas.microsoft.com/office/drawing/2014/main" id="{CD774D96-6930-4A4A-5457-92E386DD1D6A}"/>
              </a:ext>
            </a:extLst>
          </p:cNvPr>
          <p:cNvPicPr>
            <a:picLocks noChangeAspect="1"/>
          </p:cNvPicPr>
          <p:nvPr/>
        </p:nvPicPr>
        <p:blipFill>
          <a:blip r:embed="rId7"/>
          <a:stretch>
            <a:fillRect/>
          </a:stretch>
        </p:blipFill>
        <p:spPr>
          <a:xfrm>
            <a:off x="6553799" y="3774805"/>
            <a:ext cx="1469951" cy="1182352"/>
          </a:xfrm>
          <a:prstGeom prst="rect">
            <a:avLst/>
          </a:prstGeom>
        </p:spPr>
      </p:pic>
    </p:spTree>
    <p:extLst>
      <p:ext uri="{BB962C8B-B14F-4D97-AF65-F5344CB8AC3E}">
        <p14:creationId xmlns:p14="http://schemas.microsoft.com/office/powerpoint/2010/main" val="39374435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650AB9-614D-AABD-C1DF-2C74B6840E4C}"/>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F28A7864-E81E-FA33-1E6C-D036048F1DE9}"/>
              </a:ext>
            </a:extLst>
          </p:cNvPr>
          <p:cNvSpPr/>
          <p:nvPr/>
        </p:nvSpPr>
        <p:spPr>
          <a:xfrm>
            <a:off x="0" y="0"/>
            <a:ext cx="8681292" cy="522215"/>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78"/>
            <a:endParaRPr lang="en-US" sz="1351" dirty="0">
              <a:solidFill>
                <a:prstClr val="white"/>
              </a:solidFill>
              <a:latin typeface="Times New Roman" panose="02020603050405020304" pitchFamily="18" charset="0"/>
              <a:cs typeface="Times New Roman" panose="02020603050405020304" pitchFamily="18" charset="0"/>
            </a:endParaRPr>
          </a:p>
        </p:txBody>
      </p:sp>
      <p:pic>
        <p:nvPicPr>
          <p:cNvPr id="9" name="Picture 8" descr="A blue text on a black background&#10;&#10;AI-generated content may be incorrect.">
            <a:extLst>
              <a:ext uri="{FF2B5EF4-FFF2-40B4-BE49-F238E27FC236}">
                <a16:creationId xmlns:a16="http://schemas.microsoft.com/office/drawing/2014/main" id="{DCA53F37-573A-283B-E48C-392941C7AE47}"/>
              </a:ext>
            </a:extLst>
          </p:cNvPr>
          <p:cNvPicPr>
            <a:picLocks noChangeAspect="1"/>
          </p:cNvPicPr>
          <p:nvPr/>
        </p:nvPicPr>
        <p:blipFill>
          <a:blip r:embed="rId3"/>
          <a:stretch>
            <a:fillRect/>
          </a:stretch>
        </p:blipFill>
        <p:spPr>
          <a:xfrm>
            <a:off x="8681292" y="0"/>
            <a:ext cx="3510707" cy="522215"/>
          </a:xfrm>
          <a:prstGeom prst="rect">
            <a:avLst/>
          </a:prstGeom>
        </p:spPr>
      </p:pic>
      <p:sp>
        <p:nvSpPr>
          <p:cNvPr id="2" name="TextBox 1">
            <a:extLst>
              <a:ext uri="{FF2B5EF4-FFF2-40B4-BE49-F238E27FC236}">
                <a16:creationId xmlns:a16="http://schemas.microsoft.com/office/drawing/2014/main" id="{D1A83361-723C-D223-32B9-AE6EC80F149F}"/>
              </a:ext>
            </a:extLst>
          </p:cNvPr>
          <p:cNvSpPr txBox="1"/>
          <p:nvPr/>
        </p:nvSpPr>
        <p:spPr>
          <a:xfrm>
            <a:off x="393698" y="60550"/>
            <a:ext cx="4838701" cy="400110"/>
          </a:xfrm>
          <a:prstGeom prst="rect">
            <a:avLst/>
          </a:prstGeom>
          <a:noFill/>
        </p:spPr>
        <p:txBody>
          <a:bodyPr wrap="square" rtlCol="0">
            <a:spAutoFit/>
          </a:bodyPr>
          <a:lstStyle/>
          <a:p>
            <a:r>
              <a:rPr lang="en-US" sz="2000" b="1" dirty="0">
                <a:solidFill>
                  <a:schemeClr val="bg1"/>
                </a:solidFill>
                <a:latin typeface="Times New Roman" panose="02020603050405020304" pitchFamily="18" charset="0"/>
                <a:cs typeface="Times New Roman" panose="02020603050405020304" pitchFamily="18" charset="0"/>
              </a:rPr>
              <a:t>Motivation &amp; Objective</a:t>
            </a:r>
          </a:p>
        </p:txBody>
      </p:sp>
      <p:sp>
        <p:nvSpPr>
          <p:cNvPr id="4" name="TextBox 3">
            <a:extLst>
              <a:ext uri="{FF2B5EF4-FFF2-40B4-BE49-F238E27FC236}">
                <a16:creationId xmlns:a16="http://schemas.microsoft.com/office/drawing/2014/main" id="{3DA2FACA-E2DC-18C4-D8DA-E3A93D1BFABA}"/>
              </a:ext>
            </a:extLst>
          </p:cNvPr>
          <p:cNvSpPr txBox="1"/>
          <p:nvPr/>
        </p:nvSpPr>
        <p:spPr>
          <a:xfrm>
            <a:off x="1815367" y="2531682"/>
            <a:ext cx="3403600" cy="646331"/>
          </a:xfrm>
          <a:prstGeom prst="rect">
            <a:avLst/>
          </a:prstGeom>
          <a:noFill/>
        </p:spPr>
        <p:txBody>
          <a:bodyPr wrap="square">
            <a:spAutoFit/>
          </a:bodyPr>
          <a:lstStyle/>
          <a:p>
            <a:r>
              <a:rPr lang="en-US" b="1" dirty="0">
                <a:solidFill>
                  <a:schemeClr val="tx2">
                    <a:lumMod val="75000"/>
                    <a:lumOff val="25000"/>
                  </a:schemeClr>
                </a:solidFill>
              </a:rPr>
              <a:t>Students Struggle to Access Academic Info Quickly</a:t>
            </a:r>
          </a:p>
        </p:txBody>
      </p:sp>
      <p:sp>
        <p:nvSpPr>
          <p:cNvPr id="7" name="TextBox 6">
            <a:extLst>
              <a:ext uri="{FF2B5EF4-FFF2-40B4-BE49-F238E27FC236}">
                <a16:creationId xmlns:a16="http://schemas.microsoft.com/office/drawing/2014/main" id="{3C1C174E-080E-A417-53A4-2D0299340F0A}"/>
              </a:ext>
            </a:extLst>
          </p:cNvPr>
          <p:cNvSpPr txBox="1"/>
          <p:nvPr/>
        </p:nvSpPr>
        <p:spPr>
          <a:xfrm>
            <a:off x="6824873" y="2669700"/>
            <a:ext cx="3124200" cy="646331"/>
          </a:xfrm>
          <a:prstGeom prst="rect">
            <a:avLst/>
          </a:prstGeom>
          <a:noFill/>
        </p:spPr>
        <p:txBody>
          <a:bodyPr wrap="square">
            <a:spAutoFit/>
          </a:bodyPr>
          <a:lstStyle/>
          <a:p>
            <a:r>
              <a:rPr lang="en-US" b="1" dirty="0">
                <a:solidFill>
                  <a:schemeClr val="tx2">
                    <a:lumMod val="75000"/>
                    <a:lumOff val="25000"/>
                  </a:schemeClr>
                </a:solidFill>
              </a:rPr>
              <a:t>University Portals and Human Support Are Limited</a:t>
            </a:r>
          </a:p>
        </p:txBody>
      </p:sp>
      <p:sp>
        <p:nvSpPr>
          <p:cNvPr id="10" name="TextBox 9">
            <a:extLst>
              <a:ext uri="{FF2B5EF4-FFF2-40B4-BE49-F238E27FC236}">
                <a16:creationId xmlns:a16="http://schemas.microsoft.com/office/drawing/2014/main" id="{7E1354FD-F572-7B3C-20C1-16D07D4D5F4E}"/>
              </a:ext>
            </a:extLst>
          </p:cNvPr>
          <p:cNvSpPr txBox="1"/>
          <p:nvPr/>
        </p:nvSpPr>
        <p:spPr>
          <a:xfrm>
            <a:off x="3949700" y="5325498"/>
            <a:ext cx="3949700" cy="646331"/>
          </a:xfrm>
          <a:prstGeom prst="rect">
            <a:avLst/>
          </a:prstGeom>
          <a:noFill/>
        </p:spPr>
        <p:txBody>
          <a:bodyPr wrap="square">
            <a:spAutoFit/>
          </a:bodyPr>
          <a:lstStyle/>
          <a:p>
            <a:r>
              <a:rPr lang="en-US" b="1" dirty="0">
                <a:solidFill>
                  <a:schemeClr val="tx2">
                    <a:lumMod val="75000"/>
                    <a:lumOff val="25000"/>
                  </a:schemeClr>
                </a:solidFill>
              </a:rPr>
              <a:t>Goal: Build a Modular, Real-Time, Customizable Assistant</a:t>
            </a:r>
          </a:p>
        </p:txBody>
      </p:sp>
      <p:pic>
        <p:nvPicPr>
          <p:cNvPr id="13316" name="Picture 4" descr="Free Vector academic excellence illustration">
            <a:extLst>
              <a:ext uri="{FF2B5EF4-FFF2-40B4-BE49-F238E27FC236}">
                <a16:creationId xmlns:a16="http://schemas.microsoft.com/office/drawing/2014/main" id="{9E0DCEFB-8E0E-02FD-F521-01F23F3E0E1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39087" y="606580"/>
            <a:ext cx="2033375" cy="2033375"/>
          </a:xfrm>
          <a:prstGeom prst="rect">
            <a:avLst/>
          </a:prstGeom>
          <a:noFill/>
          <a:extLst>
            <a:ext uri="{909E8E84-426E-40DD-AFC4-6F175D3DCCD1}">
              <a14:hiddenFill xmlns:a14="http://schemas.microsoft.com/office/drawing/2010/main">
                <a:solidFill>
                  <a:srgbClr val="FFFFFF"/>
                </a:solidFill>
              </a14:hiddenFill>
            </a:ext>
          </a:extLst>
        </p:spPr>
      </p:pic>
      <p:pic>
        <p:nvPicPr>
          <p:cNvPr id="13318" name="Picture 6" descr="Support center. Calls administrator, woman with laptop and headphones. Customer service vector illustration. Administrator business with headphone, office contact assistant. Customer support person vectors">
            <a:extLst>
              <a:ext uri="{FF2B5EF4-FFF2-40B4-BE49-F238E27FC236}">
                <a16:creationId xmlns:a16="http://schemas.microsoft.com/office/drawing/2014/main" id="{EE72D150-7AC7-AF76-9650-6ACFAE9B6F7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28713" y="552927"/>
            <a:ext cx="3124200" cy="2116773"/>
          </a:xfrm>
          <a:prstGeom prst="rect">
            <a:avLst/>
          </a:prstGeom>
          <a:noFill/>
          <a:extLst>
            <a:ext uri="{909E8E84-426E-40DD-AFC4-6F175D3DCCD1}">
              <a14:hiddenFill xmlns:a14="http://schemas.microsoft.com/office/drawing/2010/main">
                <a:solidFill>
                  <a:srgbClr val="FFFFFF"/>
                </a:solidFill>
              </a14:hiddenFill>
            </a:ext>
          </a:extLst>
        </p:spPr>
      </p:pic>
      <p:pic>
        <p:nvPicPr>
          <p:cNvPr id="13320" name="Picture 8" descr="Man chatting with AI chatbot on a laptop. User conversation with a virtual assistant bot for customer support. Online help service with a friendly robot. Artificial intelligence concept.">
            <a:extLst>
              <a:ext uri="{FF2B5EF4-FFF2-40B4-BE49-F238E27FC236}">
                <a16:creationId xmlns:a16="http://schemas.microsoft.com/office/drawing/2014/main" id="{48F5CD03-5026-DCC1-20CE-57093C7ADED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67662" y="3426166"/>
            <a:ext cx="2848998" cy="18993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0409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B7AD9F6-8CE7-4299-8FC6-328F4DCD3F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95E2499-8BD0-4145-D762-8ECD28F27675}"/>
              </a:ext>
            </a:extLst>
          </p:cNvPr>
          <p:cNvSpPr>
            <a:spLocks noGrp="1"/>
          </p:cNvSpPr>
          <p:nvPr>
            <p:ph type="title"/>
          </p:nvPr>
        </p:nvSpPr>
        <p:spPr>
          <a:xfrm>
            <a:off x="5297762" y="640080"/>
            <a:ext cx="6251110" cy="3566160"/>
          </a:xfrm>
        </p:spPr>
        <p:txBody>
          <a:bodyPr vert="horz" lIns="91440" tIns="45720" rIns="91440" bIns="45720" rtlCol="0" anchor="b">
            <a:normAutofit/>
          </a:bodyPr>
          <a:lstStyle/>
          <a:p>
            <a:r>
              <a:rPr lang="en-US" sz="5400" b="1" dirty="0">
                <a:solidFill>
                  <a:schemeClr val="tx2">
                    <a:lumMod val="90000"/>
                    <a:lumOff val="10000"/>
                  </a:schemeClr>
                </a:solidFill>
              </a:rPr>
              <a:t>System Architecture &amp; Model Overview</a:t>
            </a:r>
          </a:p>
        </p:txBody>
      </p:sp>
      <p:pic>
        <p:nvPicPr>
          <p:cNvPr id="4" name="Picture 3">
            <a:extLst>
              <a:ext uri="{FF2B5EF4-FFF2-40B4-BE49-F238E27FC236}">
                <a16:creationId xmlns:a16="http://schemas.microsoft.com/office/drawing/2014/main" id="{9A8F852E-3B06-777C-1D0C-9A2B17AAB796}"/>
              </a:ext>
            </a:extLst>
          </p:cNvPr>
          <p:cNvPicPr>
            <a:picLocks noChangeAspect="1"/>
          </p:cNvPicPr>
          <p:nvPr/>
        </p:nvPicPr>
        <p:blipFill>
          <a:blip r:embed="rId2"/>
          <a:srcRect l="4989" r="56811"/>
          <a:stretch>
            <a:fillRect/>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0" name="sketchy line">
            <a:extLst>
              <a:ext uri="{FF2B5EF4-FFF2-40B4-BE49-F238E27FC236}">
                <a16:creationId xmlns:a16="http://schemas.microsoft.com/office/drawing/2014/main" id="{F49775AF-8896-43EE-92C6-83497D6DC5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2862" y="4409267"/>
            <a:ext cx="4243589" cy="18288"/>
          </a:xfrm>
          <a:custGeom>
            <a:avLst/>
            <a:gdLst>
              <a:gd name="connsiteX0" fmla="*/ 0 w 4243589"/>
              <a:gd name="connsiteY0" fmla="*/ 0 h 18288"/>
              <a:gd name="connsiteX1" fmla="*/ 563791 w 4243589"/>
              <a:gd name="connsiteY1" fmla="*/ 0 h 18288"/>
              <a:gd name="connsiteX2" fmla="*/ 1042710 w 4243589"/>
              <a:gd name="connsiteY2" fmla="*/ 0 h 18288"/>
              <a:gd name="connsiteX3" fmla="*/ 1564066 w 4243589"/>
              <a:gd name="connsiteY3" fmla="*/ 0 h 18288"/>
              <a:gd name="connsiteX4" fmla="*/ 2212729 w 4243589"/>
              <a:gd name="connsiteY4" fmla="*/ 0 h 18288"/>
              <a:gd name="connsiteX5" fmla="*/ 2776520 w 4243589"/>
              <a:gd name="connsiteY5" fmla="*/ 0 h 18288"/>
              <a:gd name="connsiteX6" fmla="*/ 3297875 w 4243589"/>
              <a:gd name="connsiteY6" fmla="*/ 0 h 18288"/>
              <a:gd name="connsiteX7" fmla="*/ 4243589 w 4243589"/>
              <a:gd name="connsiteY7" fmla="*/ 0 h 18288"/>
              <a:gd name="connsiteX8" fmla="*/ 4243589 w 4243589"/>
              <a:gd name="connsiteY8" fmla="*/ 18288 h 18288"/>
              <a:gd name="connsiteX9" fmla="*/ 3637362 w 4243589"/>
              <a:gd name="connsiteY9" fmla="*/ 18288 h 18288"/>
              <a:gd name="connsiteX10" fmla="*/ 3116007 w 4243589"/>
              <a:gd name="connsiteY10" fmla="*/ 18288 h 18288"/>
              <a:gd name="connsiteX11" fmla="*/ 2424908 w 4243589"/>
              <a:gd name="connsiteY11" fmla="*/ 18288 h 18288"/>
              <a:gd name="connsiteX12" fmla="*/ 1861117 w 4243589"/>
              <a:gd name="connsiteY12" fmla="*/ 18288 h 18288"/>
              <a:gd name="connsiteX13" fmla="*/ 1382198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3987" y="7429"/>
                  <a:pt x="4243569" y="10822"/>
                  <a:pt x="4243589" y="18288"/>
                </a:cubicBezTo>
                <a:cubicBezTo>
                  <a:pt x="4112949" y="-2855"/>
                  <a:pt x="3928037" y="1831"/>
                  <a:pt x="3637362" y="18288"/>
                </a:cubicBezTo>
                <a:cubicBezTo>
                  <a:pt x="3346687" y="34745"/>
                  <a:pt x="3254446" y="26669"/>
                  <a:pt x="3116007" y="18288"/>
                </a:cubicBezTo>
                <a:cubicBezTo>
                  <a:pt x="2977569" y="9907"/>
                  <a:pt x="2620228" y="28873"/>
                  <a:pt x="2424908" y="18288"/>
                </a:cubicBezTo>
                <a:cubicBezTo>
                  <a:pt x="2229588" y="7703"/>
                  <a:pt x="2088287" y="-3854"/>
                  <a:pt x="1861117" y="18288"/>
                </a:cubicBezTo>
                <a:cubicBezTo>
                  <a:pt x="1633947" y="40430"/>
                  <a:pt x="1502447" y="-871"/>
                  <a:pt x="1382198" y="18288"/>
                </a:cubicBezTo>
                <a:cubicBezTo>
                  <a:pt x="1261949" y="37447"/>
                  <a:pt x="1045440" y="28353"/>
                  <a:pt x="733535" y="18288"/>
                </a:cubicBezTo>
                <a:cubicBezTo>
                  <a:pt x="421630" y="8223"/>
                  <a:pt x="341257" y="-18359"/>
                  <a:pt x="0" y="18288"/>
                </a:cubicBezTo>
                <a:cubicBezTo>
                  <a:pt x="-591" y="13205"/>
                  <a:pt x="-663" y="6329"/>
                  <a:pt x="0" y="0"/>
                </a:cubicBezTo>
                <a:close/>
              </a:path>
              <a:path w="4243589" h="18288"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2703" y="5429"/>
                  <a:pt x="4244410" y="14046"/>
                  <a:pt x="4243589" y="18288"/>
                </a:cubicBezTo>
                <a:cubicBezTo>
                  <a:pt x="4130424" y="-1240"/>
                  <a:pt x="3932803" y="42249"/>
                  <a:pt x="3722234" y="18288"/>
                </a:cubicBezTo>
                <a:cubicBezTo>
                  <a:pt x="3511665" y="-5673"/>
                  <a:pt x="3269903" y="45994"/>
                  <a:pt x="3116007" y="18288"/>
                </a:cubicBezTo>
                <a:cubicBezTo>
                  <a:pt x="2962111" y="-9418"/>
                  <a:pt x="2744280" y="23224"/>
                  <a:pt x="2509780" y="18288"/>
                </a:cubicBezTo>
                <a:cubicBezTo>
                  <a:pt x="2275280" y="13352"/>
                  <a:pt x="2066059" y="43664"/>
                  <a:pt x="1945989" y="18288"/>
                </a:cubicBezTo>
                <a:cubicBezTo>
                  <a:pt x="1825919" y="-7088"/>
                  <a:pt x="1407329" y="12616"/>
                  <a:pt x="1254890" y="18288"/>
                </a:cubicBezTo>
                <a:cubicBezTo>
                  <a:pt x="1102451" y="23960"/>
                  <a:pt x="837950" y="31673"/>
                  <a:pt x="563791" y="18288"/>
                </a:cubicBezTo>
                <a:cubicBezTo>
                  <a:pt x="289632" y="4903"/>
                  <a:pt x="132768" y="7105"/>
                  <a:pt x="0" y="18288"/>
                </a:cubicBezTo>
                <a:cubicBezTo>
                  <a:pt x="668" y="13665"/>
                  <a:pt x="578" y="5675"/>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4DB89F32-9059-8E05-2C56-ED9B93B4F0C7}"/>
              </a:ext>
            </a:extLst>
          </p:cNvPr>
          <p:cNvSpPr/>
          <p:nvPr/>
        </p:nvSpPr>
        <p:spPr>
          <a:xfrm>
            <a:off x="5297762" y="4206240"/>
            <a:ext cx="4760638" cy="365760"/>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2178982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FCE50A-B2EA-EE5E-C501-D9745DD2C4D3}"/>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CF38450C-5721-4088-5DC5-9D73DB8507F4}"/>
              </a:ext>
            </a:extLst>
          </p:cNvPr>
          <p:cNvSpPr/>
          <p:nvPr/>
        </p:nvSpPr>
        <p:spPr>
          <a:xfrm>
            <a:off x="1" y="269719"/>
            <a:ext cx="8681292" cy="522215"/>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78"/>
            <a:endParaRPr lang="en-US" sz="1351">
              <a:solidFill>
                <a:prstClr val="white"/>
              </a:solidFill>
              <a:latin typeface="Times New Roman" panose="02020603050405020304" pitchFamily="18" charset="0"/>
              <a:cs typeface="Times New Roman" panose="02020603050405020304" pitchFamily="18" charset="0"/>
            </a:endParaRPr>
          </a:p>
        </p:txBody>
      </p:sp>
      <p:pic>
        <p:nvPicPr>
          <p:cNvPr id="9" name="Picture 8" descr="A blue text on a black background&#10;&#10;AI-generated content may be incorrect.">
            <a:extLst>
              <a:ext uri="{FF2B5EF4-FFF2-40B4-BE49-F238E27FC236}">
                <a16:creationId xmlns:a16="http://schemas.microsoft.com/office/drawing/2014/main" id="{6600D48B-9CEE-42D8-E3E7-D0B545DDC9F0}"/>
              </a:ext>
            </a:extLst>
          </p:cNvPr>
          <p:cNvPicPr>
            <a:picLocks noChangeAspect="1"/>
          </p:cNvPicPr>
          <p:nvPr/>
        </p:nvPicPr>
        <p:blipFill>
          <a:blip r:embed="rId3"/>
          <a:stretch>
            <a:fillRect/>
          </a:stretch>
        </p:blipFill>
        <p:spPr>
          <a:xfrm>
            <a:off x="8681294" y="269719"/>
            <a:ext cx="3393194" cy="522215"/>
          </a:xfrm>
          <a:prstGeom prst="rect">
            <a:avLst/>
          </a:prstGeom>
        </p:spPr>
      </p:pic>
      <p:sp>
        <p:nvSpPr>
          <p:cNvPr id="2" name="TextBox 1">
            <a:extLst>
              <a:ext uri="{FF2B5EF4-FFF2-40B4-BE49-F238E27FC236}">
                <a16:creationId xmlns:a16="http://schemas.microsoft.com/office/drawing/2014/main" id="{80DA9A6B-79B0-6D34-B64D-2E0410264F88}"/>
              </a:ext>
            </a:extLst>
          </p:cNvPr>
          <p:cNvSpPr txBox="1"/>
          <p:nvPr/>
        </p:nvSpPr>
        <p:spPr>
          <a:xfrm>
            <a:off x="309159" y="330269"/>
            <a:ext cx="2214068" cy="400110"/>
          </a:xfrm>
          <a:prstGeom prst="rect">
            <a:avLst/>
          </a:prstGeom>
          <a:noFill/>
        </p:spPr>
        <p:txBody>
          <a:bodyPr wrap="none" rtlCol="0">
            <a:spAutoFit/>
          </a:bodyPr>
          <a:lstStyle/>
          <a:p>
            <a:r>
              <a:rPr lang="en-US" sz="2000" b="1" dirty="0">
                <a:solidFill>
                  <a:schemeClr val="bg1"/>
                </a:solidFill>
                <a:latin typeface="Times New Roman" panose="02020603050405020304" pitchFamily="18" charset="0"/>
                <a:cs typeface="Times New Roman" panose="02020603050405020304" pitchFamily="18" charset="0"/>
              </a:rPr>
              <a:t>Main Components</a:t>
            </a:r>
          </a:p>
        </p:txBody>
      </p:sp>
      <p:pic>
        <p:nvPicPr>
          <p:cNvPr id="1026" name="Picture 2" descr="Speech to Text Transcription">
            <a:extLst>
              <a:ext uri="{FF2B5EF4-FFF2-40B4-BE49-F238E27FC236}">
                <a16:creationId xmlns:a16="http://schemas.microsoft.com/office/drawing/2014/main" id="{32229B0C-CDDD-05CC-90BF-4ABCD29D8A0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4924" y="1159002"/>
            <a:ext cx="3377453" cy="156591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Text to Speech using Natural Language ...">
            <a:extLst>
              <a:ext uri="{FF2B5EF4-FFF2-40B4-BE49-F238E27FC236}">
                <a16:creationId xmlns:a16="http://schemas.microsoft.com/office/drawing/2014/main" id="{B4AF154D-A36B-3828-6724-CE7DB83B4C1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01152" y="4250690"/>
            <a:ext cx="3128264" cy="185338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A screenshot of a cell phone&#10;&#10;AI-generated content may be incorrect.">
            <a:extLst>
              <a:ext uri="{FF2B5EF4-FFF2-40B4-BE49-F238E27FC236}">
                <a16:creationId xmlns:a16="http://schemas.microsoft.com/office/drawing/2014/main" id="{2EB3ACA0-6B0E-1E6F-C240-868E640874A9}"/>
              </a:ext>
            </a:extLst>
          </p:cNvPr>
          <p:cNvPicPr>
            <a:picLocks noChangeAspect="1"/>
          </p:cNvPicPr>
          <p:nvPr/>
        </p:nvPicPr>
        <p:blipFill>
          <a:blip r:embed="rId6"/>
          <a:srcRect t="43094" b="16628"/>
          <a:stretch>
            <a:fillRect/>
          </a:stretch>
        </p:blipFill>
        <p:spPr>
          <a:xfrm>
            <a:off x="3912377" y="2988819"/>
            <a:ext cx="3546856" cy="1261871"/>
          </a:xfrm>
          <a:prstGeom prst="rect">
            <a:avLst/>
          </a:prstGeom>
        </p:spPr>
      </p:pic>
      <p:sp>
        <p:nvSpPr>
          <p:cNvPr id="10" name="TextBox 9">
            <a:extLst>
              <a:ext uri="{FF2B5EF4-FFF2-40B4-BE49-F238E27FC236}">
                <a16:creationId xmlns:a16="http://schemas.microsoft.com/office/drawing/2014/main" id="{E055E2F3-5BD1-4B90-AC8B-13CA46685EAB}"/>
              </a:ext>
            </a:extLst>
          </p:cNvPr>
          <p:cNvSpPr txBox="1"/>
          <p:nvPr/>
        </p:nvSpPr>
        <p:spPr>
          <a:xfrm>
            <a:off x="4881321" y="2494079"/>
            <a:ext cx="1608967" cy="461665"/>
          </a:xfrm>
          <a:prstGeom prst="rect">
            <a:avLst/>
          </a:prstGeom>
          <a:noFill/>
        </p:spPr>
        <p:txBody>
          <a:bodyPr wrap="none" rtlCol="0">
            <a:spAutoFit/>
          </a:bodyPr>
          <a:lstStyle/>
          <a:p>
            <a:r>
              <a:rPr lang="en-US" sz="2400" dirty="0"/>
              <a:t>Text to Text</a:t>
            </a:r>
          </a:p>
        </p:txBody>
      </p:sp>
      <p:sp>
        <p:nvSpPr>
          <p:cNvPr id="4" name="TextBox 3">
            <a:extLst>
              <a:ext uri="{FF2B5EF4-FFF2-40B4-BE49-F238E27FC236}">
                <a16:creationId xmlns:a16="http://schemas.microsoft.com/office/drawing/2014/main" id="{2F9F24BC-BCFA-B56D-FCF5-7387C46BEFB0}"/>
              </a:ext>
            </a:extLst>
          </p:cNvPr>
          <p:cNvSpPr txBox="1"/>
          <p:nvPr/>
        </p:nvSpPr>
        <p:spPr>
          <a:xfrm>
            <a:off x="8681293" y="3789025"/>
            <a:ext cx="2198116" cy="461665"/>
          </a:xfrm>
          <a:prstGeom prst="rect">
            <a:avLst/>
          </a:prstGeom>
          <a:noFill/>
        </p:spPr>
        <p:txBody>
          <a:bodyPr wrap="square">
            <a:spAutoFit/>
          </a:bodyPr>
          <a:lstStyle/>
          <a:p>
            <a:r>
              <a:rPr lang="en-US" sz="2400" dirty="0"/>
              <a:t>Text to Speech</a:t>
            </a:r>
          </a:p>
        </p:txBody>
      </p:sp>
    </p:spTree>
    <p:extLst>
      <p:ext uri="{BB962C8B-B14F-4D97-AF65-F5344CB8AC3E}">
        <p14:creationId xmlns:p14="http://schemas.microsoft.com/office/powerpoint/2010/main" val="185901092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3623</TotalTime>
  <Words>2639</Words>
  <Application>Microsoft Macintosh PowerPoint</Application>
  <PresentationFormat>Widescreen</PresentationFormat>
  <Paragraphs>420</Paragraphs>
  <Slides>43</Slides>
  <Notes>37</Notes>
  <HiddenSlides>0</HiddenSlides>
  <MMClips>1</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43</vt:i4>
      </vt:variant>
    </vt:vector>
  </HeadingPairs>
  <TitlesOfParts>
    <vt:vector size="56" baseType="lpstr">
      <vt:lpstr>__Inter_d65c78</vt:lpstr>
      <vt:lpstr>Aptos</vt:lpstr>
      <vt:lpstr>Aptos Display</vt:lpstr>
      <vt:lpstr>Arial</vt:lpstr>
      <vt:lpstr>Inter</vt:lpstr>
      <vt:lpstr>Roboto</vt:lpstr>
      <vt:lpstr>Segoe UI</vt:lpstr>
      <vt:lpstr>sohne</vt:lpstr>
      <vt:lpstr>source-serif-pro</vt:lpstr>
      <vt:lpstr>Studio-Feixen-Sans</vt:lpstr>
      <vt:lpstr>Times New Roman</vt:lpstr>
      <vt:lpstr>Wingdings</vt:lpstr>
      <vt:lpstr>Office Theme</vt:lpstr>
      <vt:lpstr>PowerPoint Presentation</vt:lpstr>
      <vt:lpstr>Introduction &amp; Motivation</vt:lpstr>
      <vt:lpstr>PowerPoint Presentation</vt:lpstr>
      <vt:lpstr>PowerPoint Presentation</vt:lpstr>
      <vt:lpstr>PowerPoint Presentation</vt:lpstr>
      <vt:lpstr>PowerPoint Presentation</vt:lpstr>
      <vt:lpstr>PowerPoint Presentation</vt:lpstr>
      <vt:lpstr>System Architecture &amp; Model Overview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Implementation</vt:lpstr>
      <vt:lpstr>PowerPoint Presentation</vt:lpstr>
      <vt:lpstr>PowerPoint Presentation</vt:lpstr>
      <vt:lpstr>PowerPoint Presentation</vt:lpstr>
      <vt:lpstr>PowerPoint Presentation</vt:lpstr>
      <vt:lpstr>PowerPoint Presentation</vt:lpstr>
      <vt:lpstr>Results &amp; Evaluation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Future Work &amp; Conclusion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Roshni Pal</dc:creator>
  <cp:lastModifiedBy>Roshni Pal</cp:lastModifiedBy>
  <cp:revision>412</cp:revision>
  <dcterms:created xsi:type="dcterms:W3CDTF">2025-07-29T20:42:58Z</dcterms:created>
  <dcterms:modified xsi:type="dcterms:W3CDTF">2025-08-09T22:24:47Z</dcterms:modified>
</cp:coreProperties>
</file>